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788" r:id="rId3"/>
    <p:sldId id="257" r:id="rId4"/>
    <p:sldId id="815" r:id="rId5"/>
    <p:sldId id="782" r:id="rId6"/>
    <p:sldId id="783" r:id="rId7"/>
    <p:sldId id="789" r:id="rId8"/>
    <p:sldId id="816" r:id="rId9"/>
    <p:sldId id="817" r:id="rId10"/>
    <p:sldId id="818" r:id="rId11"/>
    <p:sldId id="819" r:id="rId12"/>
    <p:sldId id="820" r:id="rId13"/>
    <p:sldId id="791" r:id="rId14"/>
    <p:sldId id="794" r:id="rId15"/>
    <p:sldId id="796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8" autoAdjust="0"/>
    <p:restoredTop sz="94171" autoAdjust="0"/>
  </p:normalViewPr>
  <p:slideViewPr>
    <p:cSldViewPr>
      <p:cViewPr varScale="1">
        <p:scale>
          <a:sx n="109" d="100"/>
          <a:sy n="109" d="100"/>
        </p:scale>
        <p:origin x="1296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3953561163399"/>
          <c:y val="2.5874401313819299E-2"/>
          <c:w val="0.860701264029754"/>
          <c:h val="0.83643302249019202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América Latina</c:v>
                </c:pt>
              </c:strCache>
            </c:strRef>
          </c:tx>
          <c:spPr>
            <a:ln w="19050">
              <a:solidFill>
                <a:schemeClr val="accent3">
                  <a:lumMod val="50000"/>
                </a:schemeClr>
              </a:solidFill>
            </a:ln>
          </c:spPr>
          <c:marker>
            <c:symbol val="x"/>
            <c:size val="8"/>
            <c:spPr>
              <a:ln w="1905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Sheet1!$E$6:$E$10</c:f>
              <c:numCache>
                <c:formatCode>0.0%</c:formatCode>
                <c:ptCount val="5"/>
                <c:pt idx="0">
                  <c:v>0.105</c:v>
                </c:pt>
                <c:pt idx="1">
                  <c:v>0.13200000000000001</c:v>
                </c:pt>
                <c:pt idx="2">
                  <c:v>0.112</c:v>
                </c:pt>
                <c:pt idx="3">
                  <c:v>0.112</c:v>
                </c:pt>
                <c:pt idx="4">
                  <c:v>7.8E-2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Estados Unidos</c:v>
                </c:pt>
              </c:strCache>
            </c:strRef>
          </c:tx>
          <c:spPr>
            <a:ln w="19050"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 w="19050">
                <a:solidFill>
                  <a:schemeClr val="tx2"/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Sheet1!$B$6:$B$10</c:f>
              <c:numCache>
                <c:formatCode>0.0%</c:formatCode>
                <c:ptCount val="5"/>
                <c:pt idx="0">
                  <c:v>6.0999999999999999E-2</c:v>
                </c:pt>
                <c:pt idx="1">
                  <c:v>3.5999999999999997E-2</c:v>
                </c:pt>
                <c:pt idx="2">
                  <c:v>6.9000000000000006E-2</c:v>
                </c:pt>
                <c:pt idx="3">
                  <c:v>0.05</c:v>
                </c:pt>
                <c:pt idx="4">
                  <c:v>5.7000000000000002E-2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Europa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Sheet1!$C$6:$C$10</c:f>
              <c:numCache>
                <c:formatCode>0.0%</c:formatCode>
                <c:ptCount val="5"/>
                <c:pt idx="0">
                  <c:v>1.7000000000000001E-2</c:v>
                </c:pt>
                <c:pt idx="1">
                  <c:v>4.7E-2</c:v>
                </c:pt>
                <c:pt idx="2">
                  <c:v>2.8000000000000001E-2</c:v>
                </c:pt>
                <c:pt idx="3">
                  <c:v>2.9000000000000001E-2</c:v>
                </c:pt>
                <c:pt idx="4">
                  <c:v>3.5999999999999997E-2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Ásia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Sheet1!$D$6:$D$10</c:f>
              <c:numCache>
                <c:formatCode>0.0%</c:formatCode>
                <c:ptCount val="5"/>
                <c:pt idx="0">
                  <c:v>5.8999999999999997E-2</c:v>
                </c:pt>
                <c:pt idx="1">
                  <c:v>9.4555555555555559E-2</c:v>
                </c:pt>
                <c:pt idx="2">
                  <c:v>0.111</c:v>
                </c:pt>
                <c:pt idx="3">
                  <c:v>6.6000000000000003E-2</c:v>
                </c:pt>
                <c:pt idx="4">
                  <c:v>8.3000000000000004E-2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África</c:v>
                </c:pt>
              </c:strCache>
            </c:strRef>
          </c:tx>
          <c:marker>
            <c:symbol val="triangle"/>
            <c:size val="7"/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Sheet1!$F$6:$F$10</c:f>
              <c:numCache>
                <c:formatCode>General</c:formatCode>
                <c:ptCount val="5"/>
                <c:pt idx="3" formatCode="0.0%">
                  <c:v>9.8000000000000004E-2</c:v>
                </c:pt>
                <c:pt idx="4" formatCode="0.0%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359520"/>
        <c:axId val="344313648"/>
      </c:lineChart>
      <c:catAx>
        <c:axId val="21035952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44313648"/>
        <c:crosses val="autoZero"/>
        <c:auto val="1"/>
        <c:lblAlgn val="ctr"/>
        <c:lblOffset val="100"/>
        <c:tickLblSkip val="1"/>
        <c:noMultiLvlLbl val="0"/>
      </c:catAx>
      <c:valAx>
        <c:axId val="344313648"/>
        <c:scaling>
          <c:orientation val="minMax"/>
          <c:max val="0.15"/>
          <c:min val="-0.05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10359520"/>
        <c:crosses val="autoZero"/>
        <c:crossBetween val="between"/>
        <c:majorUnit val="0.05"/>
      </c:valAx>
    </c:plotArea>
    <c:legend>
      <c:legendPos val="b"/>
      <c:layout>
        <c:manualLayout>
          <c:xMode val="edge"/>
          <c:yMode val="edge"/>
          <c:x val="7.2955475027135397E-2"/>
          <c:y val="0.82033453944795898"/>
          <c:w val="0.90557840228976805"/>
          <c:h val="0.16755345020628601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3953561163399"/>
          <c:y val="4.7736579987907098E-2"/>
          <c:w val="0.860701264029754"/>
          <c:h val="0.85460103800882403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América Latina</c:v>
                </c:pt>
              </c:strCache>
            </c:strRef>
          </c:tx>
          <c:spPr>
            <a:ln w="19050">
              <a:solidFill>
                <a:schemeClr val="accent3">
                  <a:lumMod val="50000"/>
                </a:schemeClr>
              </a:solidFill>
            </a:ln>
          </c:spPr>
          <c:marker>
            <c:symbol val="x"/>
            <c:size val="10"/>
            <c:spPr>
              <a:ln w="1905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Sheet1!$E$6:$E$10</c:f>
              <c:numCache>
                <c:formatCode>0.0%</c:formatCode>
                <c:ptCount val="5"/>
                <c:pt idx="0">
                  <c:v>7.3999999999999996E-2</c:v>
                </c:pt>
                <c:pt idx="1">
                  <c:v>6.9000000000000006E-2</c:v>
                </c:pt>
                <c:pt idx="2">
                  <c:v>0.05</c:v>
                </c:pt>
                <c:pt idx="3">
                  <c:v>6.5000000000000002E-2</c:v>
                </c:pt>
                <c:pt idx="4">
                  <c:v>7.0000000000000007E-2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Estados Unidos</c:v>
                </c:pt>
              </c:strCache>
            </c:strRef>
          </c:tx>
          <c:spPr>
            <a:ln w="19050"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 w="19050">
                <a:solidFill>
                  <a:schemeClr val="tx2"/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Sheet1!$B$6:$B$10</c:f>
              <c:numCache>
                <c:formatCode>0.0%</c:formatCode>
                <c:ptCount val="5"/>
                <c:pt idx="0">
                  <c:v>2.5999999999999999E-2</c:v>
                </c:pt>
                <c:pt idx="1">
                  <c:v>2.5999999999999999E-2</c:v>
                </c:pt>
                <c:pt idx="2">
                  <c:v>3.1E-2</c:v>
                </c:pt>
                <c:pt idx="3">
                  <c:v>2.5000000000000001E-2</c:v>
                </c:pt>
                <c:pt idx="4">
                  <c:v>2.3E-2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Europa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Sheet1!$C$6:$C$10</c:f>
              <c:numCache>
                <c:formatCode>0.0%</c:formatCode>
                <c:ptCount val="5"/>
                <c:pt idx="0">
                  <c:v>8.9999999999999993E-3</c:v>
                </c:pt>
                <c:pt idx="1">
                  <c:v>1E-3</c:v>
                </c:pt>
                <c:pt idx="2">
                  <c:v>1.2E-2</c:v>
                </c:pt>
                <c:pt idx="3">
                  <c:v>0.02</c:v>
                </c:pt>
                <c:pt idx="4">
                  <c:v>1.6E-2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Ásia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Sheet1!$D$6:$D$10</c:f>
              <c:numCache>
                <c:formatCode>0.0%</c:formatCode>
                <c:ptCount val="5"/>
                <c:pt idx="0">
                  <c:v>7.1999999999999995E-2</c:v>
                </c:pt>
                <c:pt idx="1">
                  <c:v>7.1125925925925926E-2</c:v>
                </c:pt>
                <c:pt idx="2">
                  <c:v>0.08</c:v>
                </c:pt>
                <c:pt idx="3">
                  <c:v>4.1000000000000002E-2</c:v>
                </c:pt>
                <c:pt idx="4">
                  <c:v>4.2999999999999997E-2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África</c:v>
                </c:pt>
              </c:strCache>
            </c:strRef>
          </c:tx>
          <c:marker>
            <c:symbol val="triangle"/>
            <c:size val="7"/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Sheet1!$F$6:$F$10</c:f>
              <c:numCache>
                <c:formatCode>General</c:formatCode>
                <c:ptCount val="5"/>
                <c:pt idx="3" formatCode="0.0%">
                  <c:v>7.8E-2</c:v>
                </c:pt>
                <c:pt idx="4" formatCode="0.0%">
                  <c:v>0.08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037952"/>
        <c:axId val="397038512"/>
      </c:lineChart>
      <c:catAx>
        <c:axId val="39703795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97038512"/>
        <c:crosses val="autoZero"/>
        <c:auto val="1"/>
        <c:lblAlgn val="ctr"/>
        <c:lblOffset val="100"/>
        <c:tickLblSkip val="1"/>
        <c:noMultiLvlLbl val="0"/>
      </c:catAx>
      <c:valAx>
        <c:axId val="397038512"/>
        <c:scaling>
          <c:orientation val="minMax"/>
          <c:max val="0.1"/>
          <c:min val="-0.05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97037952"/>
        <c:crosses val="autoZero"/>
        <c:crossBetween val="between"/>
        <c:majorUnit val="0.05"/>
      </c:valAx>
    </c:plotArea>
    <c:legend>
      <c:legendPos val="b"/>
      <c:layout>
        <c:manualLayout>
          <c:xMode val="edge"/>
          <c:yMode val="edge"/>
          <c:x val="0.10356283531402501"/>
          <c:y val="0.796110518756449"/>
          <c:w val="0.88262288207460105"/>
          <c:h val="0.19177747089779601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140779394579"/>
          <c:y val="6.1450320512820497E-2"/>
          <c:w val="0.84728753447286398"/>
          <c:h val="0.82744480056980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Sep-13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Sheet1!$B$1:$H$1</c:f>
              <c:strCache>
                <c:ptCount val="7"/>
                <c:pt idx="0">
                  <c:v>Estados Unidos</c:v>
                </c:pt>
                <c:pt idx="1">
                  <c:v>Europa</c:v>
                </c:pt>
                <c:pt idx="2">
                  <c:v>Ásia</c:v>
                </c:pt>
                <c:pt idx="3">
                  <c:v>América Latina</c:v>
                </c:pt>
                <c:pt idx="4">
                  <c:v>Brasil</c:v>
                </c:pt>
                <c:pt idx="5">
                  <c:v>Peru</c:v>
                </c:pt>
                <c:pt idx="6">
                  <c:v>Chile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1.7999999999999999E-2</c:v>
                </c:pt>
                <c:pt idx="1">
                  <c:v>-1.7999999999999999E-2</c:v>
                </c:pt>
                <c:pt idx="2">
                  <c:v>-1.0999999999999999E-2</c:v>
                </c:pt>
                <c:pt idx="3">
                  <c:v>6.6000000000000003E-2</c:v>
                </c:pt>
                <c:pt idx="4">
                  <c:v>6.0999999999999999E-2</c:v>
                </c:pt>
                <c:pt idx="5">
                  <c:v>1.7999999999999999E-2</c:v>
                </c:pt>
                <c:pt idx="6">
                  <c:v>8.0000000000000002E-3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041312"/>
        <c:axId val="397041872"/>
      </c:barChart>
      <c:catAx>
        <c:axId val="39704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97041872"/>
        <c:crosses val="autoZero"/>
        <c:auto val="1"/>
        <c:lblAlgn val="ctr"/>
        <c:lblOffset val="100"/>
        <c:noMultiLvlLbl val="0"/>
      </c:catAx>
      <c:valAx>
        <c:axId val="397041872"/>
        <c:scaling>
          <c:orientation val="minMax"/>
          <c:max val="0.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97041312"/>
        <c:crosses val="autoZero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Sep-13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Sheet1!$B$1:$H$1</c:f>
              <c:strCache>
                <c:ptCount val="7"/>
                <c:pt idx="0">
                  <c:v>Estados Unidos</c:v>
                </c:pt>
                <c:pt idx="1">
                  <c:v>Europa</c:v>
                </c:pt>
                <c:pt idx="2">
                  <c:v>Ásia</c:v>
                </c:pt>
                <c:pt idx="3">
                  <c:v>América Latina</c:v>
                </c:pt>
                <c:pt idx="4">
                  <c:v>Brasil</c:v>
                </c:pt>
                <c:pt idx="5">
                  <c:v>Peru</c:v>
                </c:pt>
                <c:pt idx="6">
                  <c:v>Chile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2.3E-2</c:v>
                </c:pt>
                <c:pt idx="1">
                  <c:v>1.6E-2</c:v>
                </c:pt>
                <c:pt idx="2">
                  <c:v>4.2999999999999997E-2</c:v>
                </c:pt>
                <c:pt idx="3">
                  <c:v>7.0000000000000007E-2</c:v>
                </c:pt>
                <c:pt idx="4">
                  <c:v>7.9000000000000001E-2</c:v>
                </c:pt>
                <c:pt idx="5">
                  <c:v>5.7000000000000002E-2</c:v>
                </c:pt>
                <c:pt idx="6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044112"/>
        <c:axId val="397044672"/>
      </c:barChart>
      <c:catAx>
        <c:axId val="39704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97044672"/>
        <c:crosses val="autoZero"/>
        <c:auto val="1"/>
        <c:lblAlgn val="ctr"/>
        <c:lblOffset val="100"/>
        <c:noMultiLvlLbl val="0"/>
      </c:catAx>
      <c:valAx>
        <c:axId val="397044672"/>
        <c:scaling>
          <c:orientation val="minMax"/>
          <c:max val="0.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97044112"/>
        <c:crosses val="autoZero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3953561163399"/>
          <c:y val="2.5874401313819299E-2"/>
          <c:w val="0.860701264029754"/>
          <c:h val="0.66686487764962199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América Latina</c:v>
                </c:pt>
              </c:strCache>
            </c:strRef>
          </c:tx>
          <c:spPr>
            <a:ln w="28575">
              <a:solidFill>
                <a:schemeClr val="accent3">
                  <a:lumMod val="50000"/>
                </a:schemeClr>
              </a:solidFill>
            </a:ln>
          </c:spPr>
          <c:marker>
            <c:symbol val="x"/>
            <c:size val="8"/>
            <c:spPr>
              <a:ln w="28575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Sheet1!$E$6:$E$10</c:f>
              <c:numCache>
                <c:formatCode>0.0</c:formatCode>
                <c:ptCount val="5"/>
                <c:pt idx="0">
                  <c:v>59.7</c:v>
                </c:pt>
                <c:pt idx="1">
                  <c:v>66.099999999999994</c:v>
                </c:pt>
                <c:pt idx="2">
                  <c:v>69</c:v>
                </c:pt>
                <c:pt idx="3" formatCode="General">
                  <c:v>66.099999999999994</c:v>
                </c:pt>
                <c:pt idx="4">
                  <c:v>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Estados Unidos</c:v>
                </c:pt>
              </c:strCache>
            </c:strRef>
          </c:tx>
          <c:spPr>
            <a:ln w="19050"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 w="19050">
                <a:solidFill>
                  <a:schemeClr val="tx2"/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Sheet1!$B$6:$B$10</c:f>
              <c:numCache>
                <c:formatCode>General</c:formatCode>
                <c:ptCount val="5"/>
                <c:pt idx="0" formatCode="0.0">
                  <c:v>52.1</c:v>
                </c:pt>
                <c:pt idx="1">
                  <c:v>50.7</c:v>
                </c:pt>
                <c:pt idx="2" formatCode="0.0">
                  <c:v>55.3</c:v>
                </c:pt>
                <c:pt idx="3" formatCode="0.0">
                  <c:v>60.8</c:v>
                </c:pt>
                <c:pt idx="4" formatCode="0.0">
                  <c:v>58.2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Europa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Sheet1!$C$6:$C$10</c:f>
              <c:numCache>
                <c:formatCode>0.0</c:formatCode>
                <c:ptCount val="5"/>
                <c:pt idx="0">
                  <c:v>49.1</c:v>
                </c:pt>
                <c:pt idx="1">
                  <c:v>51.7</c:v>
                </c:pt>
                <c:pt idx="2">
                  <c:v>52.7</c:v>
                </c:pt>
                <c:pt idx="3">
                  <c:v>53.2</c:v>
                </c:pt>
                <c:pt idx="4">
                  <c:v>55.7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Ásia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Sheet1!$D$6:$D$10</c:f>
              <c:numCache>
                <c:formatCode>0.0</c:formatCode>
                <c:ptCount val="5"/>
                <c:pt idx="0">
                  <c:v>59.7</c:v>
                </c:pt>
                <c:pt idx="1">
                  <c:v>62.338518518518526</c:v>
                </c:pt>
                <c:pt idx="2">
                  <c:v>61.1</c:v>
                </c:pt>
                <c:pt idx="3">
                  <c:v>61.3</c:v>
                </c:pt>
                <c:pt idx="4">
                  <c:v>54.3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África</c:v>
                </c:pt>
              </c:strCache>
            </c:strRef>
          </c:tx>
          <c:marker>
            <c:symbol val="triangle"/>
            <c:size val="7"/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Sheet1!$F$6:$F$10</c:f>
              <c:numCache>
                <c:formatCode>General</c:formatCode>
                <c:ptCount val="5"/>
                <c:pt idx="3">
                  <c:v>55.6</c:v>
                </c:pt>
                <c:pt idx="4" formatCode="0.0">
                  <c:v>52.8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212752"/>
        <c:axId val="338213312"/>
      </c:lineChart>
      <c:catAx>
        <c:axId val="33821275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38213312"/>
        <c:crosses val="autoZero"/>
        <c:auto val="1"/>
        <c:lblAlgn val="ctr"/>
        <c:lblOffset val="100"/>
        <c:tickLblSkip val="1"/>
        <c:noMultiLvlLbl val="0"/>
      </c:catAx>
      <c:valAx>
        <c:axId val="338213312"/>
        <c:scaling>
          <c:orientation val="minMax"/>
          <c:max val="75"/>
          <c:min val="3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38212752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0.107388755349886"/>
          <c:y val="0.82033453944795898"/>
          <c:w val="0.87879696203874003"/>
          <c:h val="0.16149744503340799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3953561163399"/>
          <c:y val="2.5874401313819299E-2"/>
          <c:w val="0.860701264029754"/>
          <c:h val="0.67897688799537703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América Latina</c:v>
                </c:pt>
              </c:strCache>
            </c:strRef>
          </c:tx>
          <c:spPr>
            <a:ln w="19050">
              <a:solidFill>
                <a:schemeClr val="accent3">
                  <a:lumMod val="50000"/>
                </a:schemeClr>
              </a:solidFill>
            </a:ln>
          </c:spPr>
          <c:marker>
            <c:symbol val="x"/>
            <c:size val="8"/>
            <c:spPr>
              <a:ln w="1905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Sheet1!$E$6:$E$10</c:f>
              <c:numCache>
                <c:formatCode>0.0</c:formatCode>
                <c:ptCount val="5"/>
                <c:pt idx="0">
                  <c:v>69.5</c:v>
                </c:pt>
                <c:pt idx="1">
                  <c:v>71.099999999999994</c:v>
                </c:pt>
                <c:pt idx="2">
                  <c:v>69.400000000000006</c:v>
                </c:pt>
                <c:pt idx="3" formatCode="General">
                  <c:v>71.599999999999994</c:v>
                </c:pt>
                <c:pt idx="4">
                  <c:v>69.2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Estados Unidos</c:v>
                </c:pt>
              </c:strCache>
            </c:strRef>
          </c:tx>
          <c:spPr>
            <a:ln w="19050"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 w="19050">
                <a:solidFill>
                  <a:schemeClr val="tx2"/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Sheet1!$B$6:$B$10</c:f>
              <c:numCache>
                <c:formatCode>General</c:formatCode>
                <c:ptCount val="5"/>
                <c:pt idx="0" formatCode="0.0">
                  <c:v>62</c:v>
                </c:pt>
                <c:pt idx="1">
                  <c:v>63</c:v>
                </c:pt>
                <c:pt idx="2" formatCode="0.0">
                  <c:v>63.8</c:v>
                </c:pt>
                <c:pt idx="3" formatCode="0.0">
                  <c:v>64.2</c:v>
                </c:pt>
                <c:pt idx="4" formatCode="0.0">
                  <c:v>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Europa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Sheet1!$C$6:$C$10</c:f>
              <c:numCache>
                <c:formatCode>0.0</c:formatCode>
                <c:ptCount val="5"/>
                <c:pt idx="0">
                  <c:v>57.6</c:v>
                </c:pt>
                <c:pt idx="1">
                  <c:v>61.7</c:v>
                </c:pt>
                <c:pt idx="2">
                  <c:v>59.3</c:v>
                </c:pt>
                <c:pt idx="3">
                  <c:v>61.1</c:v>
                </c:pt>
                <c:pt idx="4">
                  <c:v>53.2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Ásia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Sheet1!$D$6:$D$10</c:f>
              <c:numCache>
                <c:formatCode>0.0</c:formatCode>
                <c:ptCount val="5"/>
                <c:pt idx="0">
                  <c:v>64.400000000000006</c:v>
                </c:pt>
                <c:pt idx="1">
                  <c:v>64.028888888888901</c:v>
                </c:pt>
                <c:pt idx="2">
                  <c:v>64.099999999999994</c:v>
                </c:pt>
                <c:pt idx="3">
                  <c:v>63.5</c:v>
                </c:pt>
                <c:pt idx="4">
                  <c:v>62.2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África</c:v>
                </c:pt>
              </c:strCache>
            </c:strRef>
          </c:tx>
          <c:marker>
            <c:symbol val="triangle"/>
            <c:size val="7"/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Sheet1!$F$6:$F$10</c:f>
              <c:numCache>
                <c:formatCode>General</c:formatCode>
                <c:ptCount val="5"/>
                <c:pt idx="3">
                  <c:v>69.7</c:v>
                </c:pt>
                <c:pt idx="4" formatCode="0.0">
                  <c:v>62.6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414448"/>
        <c:axId val="400415008"/>
      </c:lineChart>
      <c:catAx>
        <c:axId val="40041444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400415008"/>
        <c:crosses val="autoZero"/>
        <c:auto val="1"/>
        <c:lblAlgn val="ctr"/>
        <c:lblOffset val="100"/>
        <c:tickLblSkip val="1"/>
        <c:noMultiLvlLbl val="0"/>
      </c:catAx>
      <c:valAx>
        <c:axId val="400415008"/>
        <c:scaling>
          <c:orientation val="minMax"/>
          <c:max val="75"/>
          <c:min val="35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00414448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9.9736915278164001E-2"/>
          <c:y val="0.82639054462083705"/>
          <c:w val="0.87497104200287901"/>
          <c:h val="0.173609455379163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3953561163399"/>
          <c:y val="2.5874401313819299E-2"/>
          <c:w val="0.860701264029754"/>
          <c:h val="0.76376096041566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Sep 2013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Sheet1!$F$1:$K$1</c:f>
              <c:strCache>
                <c:ptCount val="6"/>
                <c:pt idx="0">
                  <c:v>Brasil</c:v>
                </c:pt>
                <c:pt idx="1">
                  <c:v>México</c:v>
                </c:pt>
                <c:pt idx="2">
                  <c:v>Argentina</c:v>
                </c:pt>
                <c:pt idx="3">
                  <c:v>Chile</c:v>
                </c:pt>
                <c:pt idx="4">
                  <c:v>Peru</c:v>
                </c:pt>
                <c:pt idx="5">
                  <c:v>Colômbia</c:v>
                </c:pt>
              </c:strCache>
            </c:strRef>
          </c:cat>
          <c:val>
            <c:numRef>
              <c:f>Sheet1!$F$10:$K$10</c:f>
              <c:numCache>
                <c:formatCode>General</c:formatCode>
                <c:ptCount val="6"/>
                <c:pt idx="0">
                  <c:v>54.7</c:v>
                </c:pt>
                <c:pt idx="1">
                  <c:v>67.5</c:v>
                </c:pt>
                <c:pt idx="2">
                  <c:v>43.3</c:v>
                </c:pt>
                <c:pt idx="3">
                  <c:v>62.5</c:v>
                </c:pt>
                <c:pt idx="4">
                  <c:v>67.5</c:v>
                </c:pt>
                <c:pt idx="5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417248"/>
        <c:axId val="400417808"/>
      </c:barChart>
      <c:catAx>
        <c:axId val="40041724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00417808"/>
        <c:crosses val="autoZero"/>
        <c:auto val="1"/>
        <c:lblAlgn val="ctr"/>
        <c:lblOffset val="100"/>
        <c:noMultiLvlLbl val="0"/>
      </c:catAx>
      <c:valAx>
        <c:axId val="400417808"/>
        <c:scaling>
          <c:orientation val="minMax"/>
          <c:max val="8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0041724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3953561163399"/>
          <c:y val="2.5874401313819299E-2"/>
          <c:w val="0.860701264029754"/>
          <c:h val="0.76376096041566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Sep 2013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Sheet1!$F$1:$K$1</c:f>
              <c:strCache>
                <c:ptCount val="6"/>
                <c:pt idx="0">
                  <c:v>Brasil</c:v>
                </c:pt>
                <c:pt idx="1">
                  <c:v>México</c:v>
                </c:pt>
                <c:pt idx="2">
                  <c:v>Argentina</c:v>
                </c:pt>
                <c:pt idx="3">
                  <c:v>Chile</c:v>
                </c:pt>
                <c:pt idx="4">
                  <c:v>Peru</c:v>
                </c:pt>
                <c:pt idx="5">
                  <c:v>Colômbia</c:v>
                </c:pt>
              </c:strCache>
            </c:strRef>
          </c:cat>
          <c:val>
            <c:numRef>
              <c:f>Sheet1!$F$10:$K$10</c:f>
              <c:numCache>
                <c:formatCode>General</c:formatCode>
                <c:ptCount val="6"/>
                <c:pt idx="0">
                  <c:v>67.5</c:v>
                </c:pt>
                <c:pt idx="1">
                  <c:v>83.3</c:v>
                </c:pt>
                <c:pt idx="2">
                  <c:v>56.7</c:v>
                </c:pt>
                <c:pt idx="3">
                  <c:v>62.5</c:v>
                </c:pt>
                <c:pt idx="4">
                  <c:v>71.7</c:v>
                </c:pt>
                <c:pt idx="5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420048"/>
        <c:axId val="400420608"/>
      </c:barChart>
      <c:catAx>
        <c:axId val="40042004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00420608"/>
        <c:crosses val="autoZero"/>
        <c:auto val="1"/>
        <c:lblAlgn val="ctr"/>
        <c:lblOffset val="100"/>
        <c:noMultiLvlLbl val="0"/>
      </c:catAx>
      <c:valAx>
        <c:axId val="400420608"/>
        <c:scaling>
          <c:orientation val="minMax"/>
          <c:max val="85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0042004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65183421839696E-2"/>
          <c:y val="4.1949542115569699E-2"/>
          <c:w val="0.91418055301226897"/>
          <c:h val="0.6598002568930969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Aumento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Aumento de 1% </c:v>
                </c:pt>
                <c:pt idx="1">
                  <c:v>Aumento de 2% </c:v>
                </c:pt>
                <c:pt idx="2">
                  <c:v>Aumento de 1% </c:v>
                </c:pt>
                <c:pt idx="3">
                  <c:v>Aumento de 2% </c:v>
                </c:pt>
                <c:pt idx="4">
                  <c:v>Aumento de 1% </c:v>
                </c:pt>
                <c:pt idx="5">
                  <c:v>Aumento de 2%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</c:v>
                </c:pt>
                <c:pt idx="1">
                  <c:v>24</c:v>
                </c:pt>
                <c:pt idx="2">
                  <c:v>5</c:v>
                </c:pt>
                <c:pt idx="3">
                  <c:v>4</c:v>
                </c:pt>
                <c:pt idx="4">
                  <c:v>47</c:v>
                </c:pt>
                <c:pt idx="5">
                  <c:v>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Sem alterações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Aumento de 1% </c:v>
                </c:pt>
                <c:pt idx="1">
                  <c:v>Aumento de 2% </c:v>
                </c:pt>
                <c:pt idx="2">
                  <c:v>Aumento de 1% </c:v>
                </c:pt>
                <c:pt idx="3">
                  <c:v>Aumento de 2% </c:v>
                </c:pt>
                <c:pt idx="4">
                  <c:v>Aumento de 1% </c:v>
                </c:pt>
                <c:pt idx="5">
                  <c:v>Aumento de 2%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195</c:v>
                </c:pt>
                <c:pt idx="1">
                  <c:v>136</c:v>
                </c:pt>
                <c:pt idx="2">
                  <c:v>212</c:v>
                </c:pt>
                <c:pt idx="3">
                  <c:v>180</c:v>
                </c:pt>
                <c:pt idx="4">
                  <c:v>151</c:v>
                </c:pt>
                <c:pt idx="5">
                  <c:v>122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Redução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Aumento de 1% </c:v>
                </c:pt>
                <c:pt idx="1">
                  <c:v>Aumento de 2% </c:v>
                </c:pt>
                <c:pt idx="2">
                  <c:v>Aumento de 1% </c:v>
                </c:pt>
                <c:pt idx="3">
                  <c:v>Aumento de 2% </c:v>
                </c:pt>
                <c:pt idx="4">
                  <c:v>Aumento de 1% </c:v>
                </c:pt>
                <c:pt idx="5">
                  <c:v>Aumento de 2% 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21</c:v>
                </c:pt>
                <c:pt idx="1">
                  <c:v>71</c:v>
                </c:pt>
                <c:pt idx="2">
                  <c:v>15</c:v>
                </c:pt>
                <c:pt idx="3">
                  <c:v>45</c:v>
                </c:pt>
                <c:pt idx="4">
                  <c:v>29</c:v>
                </c:pt>
                <c:pt idx="5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0423968"/>
        <c:axId val="400424528"/>
      </c:barChart>
      <c:catAx>
        <c:axId val="40042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424528"/>
        <c:crosses val="autoZero"/>
        <c:auto val="1"/>
        <c:lblAlgn val="ctr"/>
        <c:lblOffset val="100"/>
        <c:noMultiLvlLbl val="0"/>
      </c:catAx>
      <c:valAx>
        <c:axId val="40042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42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65183421839696E-2"/>
          <c:y val="4.1949542115569699E-2"/>
          <c:w val="0.91418055301226897"/>
          <c:h val="0.760919129632957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Estados Unidos</c:v>
                </c:pt>
                <c:pt idx="1">
                  <c:v>Europa</c:v>
                </c:pt>
                <c:pt idx="2">
                  <c:v>Ásia</c:v>
                </c:pt>
                <c:pt idx="3">
                  <c:v>América Latina</c:v>
                </c:pt>
                <c:pt idx="4">
                  <c:v>África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256</c:v>
                </c:pt>
                <c:pt idx="1">
                  <c:v>74</c:v>
                </c:pt>
                <c:pt idx="2">
                  <c:v>64</c:v>
                </c:pt>
                <c:pt idx="3">
                  <c:v>153</c:v>
                </c:pt>
                <c:pt idx="4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Estados Unidos</c:v>
                </c:pt>
                <c:pt idx="1">
                  <c:v>Europa</c:v>
                </c:pt>
                <c:pt idx="2">
                  <c:v>Ásia</c:v>
                </c:pt>
                <c:pt idx="3">
                  <c:v>América Latina</c:v>
                </c:pt>
                <c:pt idx="4">
                  <c:v>África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235</c:v>
                </c:pt>
                <c:pt idx="1">
                  <c:v>85</c:v>
                </c:pt>
                <c:pt idx="2">
                  <c:v>67</c:v>
                </c:pt>
                <c:pt idx="3">
                  <c:v>87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0428448"/>
        <c:axId val="396032928"/>
      </c:barChart>
      <c:catAx>
        <c:axId val="40042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032928"/>
        <c:crosses val="autoZero"/>
        <c:auto val="1"/>
        <c:lblAlgn val="ctr"/>
        <c:lblOffset val="100"/>
        <c:noMultiLvlLbl val="0"/>
      </c:catAx>
      <c:valAx>
        <c:axId val="39603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042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65183421839696E-2"/>
          <c:y val="4.1949542115569699E-2"/>
          <c:w val="0.91418055301226897"/>
          <c:h val="0.760919129632957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Dólar Americano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Estados Unidos</c:v>
                </c:pt>
                <c:pt idx="1">
                  <c:v>Europa</c:v>
                </c:pt>
                <c:pt idx="2">
                  <c:v>Ásia</c:v>
                </c:pt>
                <c:pt idx="3">
                  <c:v>América Latina</c:v>
                </c:pt>
                <c:pt idx="4">
                  <c:v>África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269</c:v>
                </c:pt>
                <c:pt idx="1">
                  <c:v>17</c:v>
                </c:pt>
                <c:pt idx="2">
                  <c:v>21</c:v>
                </c:pt>
                <c:pt idx="3">
                  <c:v>72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Moeda local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Estados Unidos</c:v>
                </c:pt>
                <c:pt idx="1">
                  <c:v>Europa</c:v>
                </c:pt>
                <c:pt idx="2">
                  <c:v>Ásia</c:v>
                </c:pt>
                <c:pt idx="3">
                  <c:v>América Latina</c:v>
                </c:pt>
                <c:pt idx="4">
                  <c:v>África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78</c:v>
                </c:pt>
                <c:pt idx="2">
                  <c:v>41</c:v>
                </c:pt>
                <c:pt idx="3">
                  <c:v>93</c:v>
                </c:pt>
                <c:pt idx="4">
                  <c:v>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Estados Unidos</c:v>
                </c:pt>
                <c:pt idx="1">
                  <c:v>Europa</c:v>
                </c:pt>
                <c:pt idx="2">
                  <c:v>Ásia</c:v>
                </c:pt>
                <c:pt idx="3">
                  <c:v>América Latina</c:v>
                </c:pt>
                <c:pt idx="4">
                  <c:v>África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32</c:v>
                </c:pt>
                <c:pt idx="1">
                  <c:v>4</c:v>
                </c:pt>
                <c:pt idx="2">
                  <c:v>9</c:v>
                </c:pt>
                <c:pt idx="3">
                  <c:v>13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7970832"/>
        <c:axId val="339087504"/>
      </c:barChart>
      <c:catAx>
        <c:axId val="33797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087504"/>
        <c:crosses val="autoZero"/>
        <c:auto val="1"/>
        <c:lblAlgn val="ctr"/>
        <c:lblOffset val="100"/>
        <c:noMultiLvlLbl val="0"/>
      </c:catAx>
      <c:valAx>
        <c:axId val="33908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97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3953561163399"/>
          <c:y val="2.5874401313819299E-2"/>
          <c:w val="0.860701264029754"/>
          <c:h val="0.85460103800882403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América Latina</c:v>
                </c:pt>
              </c:strCache>
            </c:strRef>
          </c:tx>
          <c:spPr>
            <a:ln w="19050">
              <a:solidFill>
                <a:schemeClr val="accent3">
                  <a:lumMod val="50000"/>
                </a:schemeClr>
              </a:solidFill>
            </a:ln>
          </c:spPr>
          <c:marker>
            <c:symbol val="x"/>
            <c:size val="8"/>
            <c:spPr>
              <a:ln w="1905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Sheet1!$E$6:$E$10</c:f>
              <c:numCache>
                <c:formatCode>0.0%</c:formatCode>
                <c:ptCount val="5"/>
                <c:pt idx="0">
                  <c:v>4.3999999999999997E-2</c:v>
                </c:pt>
                <c:pt idx="1">
                  <c:v>6.7000000000000004E-2</c:v>
                </c:pt>
                <c:pt idx="2">
                  <c:v>4.3999999999999997E-2</c:v>
                </c:pt>
                <c:pt idx="3">
                  <c:v>2.5000000000000001E-2</c:v>
                </c:pt>
                <c:pt idx="4">
                  <c:v>3.1E-2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Estados Unidos</c:v>
                </c:pt>
              </c:strCache>
            </c:strRef>
          </c:tx>
          <c:spPr>
            <a:ln w="19050"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 w="19050">
                <a:solidFill>
                  <a:schemeClr val="tx2"/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Sheet1!$B$6:$B$10</c:f>
              <c:numCache>
                <c:formatCode>0.0%</c:formatCode>
                <c:ptCount val="5"/>
                <c:pt idx="0">
                  <c:v>2.1000000000000001E-2</c:v>
                </c:pt>
                <c:pt idx="1">
                  <c:v>1.9E-2</c:v>
                </c:pt>
                <c:pt idx="2">
                  <c:v>1.9E-2</c:v>
                </c:pt>
                <c:pt idx="3">
                  <c:v>1.4999999999999999E-2</c:v>
                </c:pt>
                <c:pt idx="4">
                  <c:v>2.1999999999999999E-2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Europa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Sheet1!$C$6:$C$10</c:f>
              <c:numCache>
                <c:formatCode>0.0%</c:formatCode>
                <c:ptCount val="5"/>
                <c:pt idx="0">
                  <c:v>8.0000000000000002E-3</c:v>
                </c:pt>
                <c:pt idx="1">
                  <c:v>8.9999999999999993E-3</c:v>
                </c:pt>
                <c:pt idx="2">
                  <c:v>8.0000000000000002E-3</c:v>
                </c:pt>
                <c:pt idx="3">
                  <c:v>8.0000000000000002E-3</c:v>
                </c:pt>
                <c:pt idx="4">
                  <c:v>2E-3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Ásia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Sheet1!$D$6:$D$10</c:f>
              <c:numCache>
                <c:formatCode>0.0%</c:formatCode>
                <c:ptCount val="5"/>
                <c:pt idx="0">
                  <c:v>2.5000000000000001E-2</c:v>
                </c:pt>
                <c:pt idx="1">
                  <c:v>1.5644444444444443E-2</c:v>
                </c:pt>
                <c:pt idx="2">
                  <c:v>0.03</c:v>
                </c:pt>
                <c:pt idx="3">
                  <c:v>-5.0000000000000001E-3</c:v>
                </c:pt>
                <c:pt idx="4">
                  <c:v>-1.2999999999999999E-2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África</c:v>
                </c:pt>
              </c:strCache>
            </c:strRef>
          </c:tx>
          <c:marker>
            <c:symbol val="triangle"/>
            <c:size val="7"/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Sheet1!$F$6:$F$10</c:f>
              <c:numCache>
                <c:formatCode>General</c:formatCode>
                <c:ptCount val="5"/>
                <c:pt idx="3">
                  <c:v>4.5999999999999999E-2</c:v>
                </c:pt>
                <c:pt idx="4" formatCode="0.0%">
                  <c:v>1.7999999999999999E-2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274688"/>
        <c:axId val="344275248"/>
      </c:lineChart>
      <c:catAx>
        <c:axId val="34427468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44275248"/>
        <c:crosses val="autoZero"/>
        <c:auto val="1"/>
        <c:lblAlgn val="ctr"/>
        <c:lblOffset val="100"/>
        <c:tickLblSkip val="1"/>
        <c:noMultiLvlLbl val="0"/>
      </c:catAx>
      <c:valAx>
        <c:axId val="344275248"/>
        <c:scaling>
          <c:orientation val="minMax"/>
          <c:max val="0.15"/>
          <c:min val="-0.05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44274688"/>
        <c:crosses val="autoZero"/>
        <c:crossBetween val="between"/>
        <c:majorUnit val="0.05"/>
      </c:valAx>
    </c:plotArea>
    <c:legend>
      <c:legendPos val="b"/>
      <c:layout>
        <c:manualLayout>
          <c:xMode val="edge"/>
          <c:yMode val="edge"/>
          <c:x val="0.122692435493331"/>
          <c:y val="0.83244654979371402"/>
          <c:w val="0.82523408153668198"/>
          <c:h val="0.16149744503340799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86734142754201"/>
          <c:y val="6.7964165944628299E-2"/>
          <c:w val="0.67937897422081805"/>
          <c:h val="0.759627428181495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Weak custormer demand</c:v>
                </c:pt>
                <c:pt idx="1">
                  <c:v>Health care cost / regulations</c:v>
                </c:pt>
                <c:pt idx="2">
                  <c:v>Hourly wages are higher for permanent employees</c:v>
                </c:pt>
                <c:pt idx="3">
                  <c:v>Economic Uncertainty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 formatCode="0%">
                  <c:v>0.19</c:v>
                </c:pt>
                <c:pt idx="1">
                  <c:v>0.215</c:v>
                </c:pt>
                <c:pt idx="2">
                  <c:v>0.28899999999999998</c:v>
                </c:pt>
                <c:pt idx="3">
                  <c:v>0.34699999999999998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8"/>
        <c:axId val="338759392"/>
        <c:axId val="338761072"/>
      </c:barChart>
      <c:catAx>
        <c:axId val="33875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61072"/>
        <c:crosses val="autoZero"/>
        <c:auto val="1"/>
        <c:lblAlgn val="ctr"/>
        <c:lblOffset val="100"/>
        <c:noMultiLvlLbl val="0"/>
      </c:catAx>
      <c:valAx>
        <c:axId val="3387610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5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765183421839696E-2"/>
          <c:y val="4.1949542115569699E-2"/>
          <c:w val="0.91418055301226897"/>
          <c:h val="0.76091912963295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ROA aproximado em 2011/2012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Sheet1!$A$2:$A$9</c:f>
              <c:strCache>
                <c:ptCount val="8"/>
                <c:pt idx="0">
                  <c:v>Estados Unidos</c:v>
                </c:pt>
                <c:pt idx="1">
                  <c:v>Europa</c:v>
                </c:pt>
                <c:pt idx="2">
                  <c:v>Ásia</c:v>
                </c:pt>
                <c:pt idx="3">
                  <c:v>América Latina</c:v>
                </c:pt>
                <c:pt idx="4">
                  <c:v>África</c:v>
                </c:pt>
                <c:pt idx="5">
                  <c:v>Brasil</c:v>
                </c:pt>
                <c:pt idx="6">
                  <c:v>Peru</c:v>
                </c:pt>
                <c:pt idx="7">
                  <c:v>Chile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9.2999999999999999E-2</c:v>
                </c:pt>
                <c:pt idx="1">
                  <c:v>7.8E-2</c:v>
                </c:pt>
                <c:pt idx="2">
                  <c:v>8.5000000000000006E-2</c:v>
                </c:pt>
                <c:pt idx="3">
                  <c:v>9.1999999999999998E-2</c:v>
                </c:pt>
                <c:pt idx="4">
                  <c:v>0.14699999999999999</c:v>
                </c:pt>
                <c:pt idx="5">
                  <c:v>5.0999999999999997E-2</c:v>
                </c:pt>
                <c:pt idx="6">
                  <c:v>0.11600000000000001</c:v>
                </c:pt>
                <c:pt idx="7">
                  <c:v>0.105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ROA esperado em 2013/2014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Sheet1!$A$2:$A$9</c:f>
              <c:strCache>
                <c:ptCount val="8"/>
                <c:pt idx="0">
                  <c:v>Estados Unidos</c:v>
                </c:pt>
                <c:pt idx="1">
                  <c:v>Europa</c:v>
                </c:pt>
                <c:pt idx="2">
                  <c:v>Ásia</c:v>
                </c:pt>
                <c:pt idx="3">
                  <c:v>América Latina</c:v>
                </c:pt>
                <c:pt idx="4">
                  <c:v>África</c:v>
                </c:pt>
                <c:pt idx="5">
                  <c:v>Brasil</c:v>
                </c:pt>
                <c:pt idx="6">
                  <c:v>Peru</c:v>
                </c:pt>
                <c:pt idx="7">
                  <c:v>Chile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0.10100000000000001</c:v>
                </c:pt>
                <c:pt idx="1">
                  <c:v>0.10299999999999999</c:v>
                </c:pt>
                <c:pt idx="2">
                  <c:v>0.1</c:v>
                </c:pt>
                <c:pt idx="3">
                  <c:v>0.107</c:v>
                </c:pt>
                <c:pt idx="4">
                  <c:v>0.16500000000000001</c:v>
                </c:pt>
                <c:pt idx="5">
                  <c:v>7.8E-2</c:v>
                </c:pt>
                <c:pt idx="6">
                  <c:v>0.11899999999999999</c:v>
                </c:pt>
                <c:pt idx="7">
                  <c:v>0.121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38763872"/>
        <c:axId val="338764432"/>
      </c:barChart>
      <c:catAx>
        <c:axId val="33876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64432"/>
        <c:crosses val="autoZero"/>
        <c:auto val="1"/>
        <c:lblAlgn val="ctr"/>
        <c:lblOffset val="100"/>
        <c:noMultiLvlLbl val="0"/>
      </c:catAx>
      <c:valAx>
        <c:axId val="33876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6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Sep-13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Sheet1!$B$1:$H$1</c:f>
              <c:strCache>
                <c:ptCount val="7"/>
                <c:pt idx="0">
                  <c:v>Estados Unidos</c:v>
                </c:pt>
                <c:pt idx="1">
                  <c:v>Europa</c:v>
                </c:pt>
                <c:pt idx="2">
                  <c:v>Ásia</c:v>
                </c:pt>
                <c:pt idx="3">
                  <c:v>América Latina</c:v>
                </c:pt>
                <c:pt idx="4">
                  <c:v>Brasil</c:v>
                </c:pt>
                <c:pt idx="5">
                  <c:v>Peru</c:v>
                </c:pt>
                <c:pt idx="6">
                  <c:v>Chile</c:v>
                </c:pt>
              </c:strCache>
            </c:strRef>
          </c:cat>
          <c:val>
            <c:numRef>
              <c:f>Sheet1!$B$11:$H$11</c:f>
              <c:numCache>
                <c:formatCode>0.0%</c:formatCode>
                <c:ptCount val="7"/>
                <c:pt idx="0">
                  <c:v>5.7000000000000002E-2</c:v>
                </c:pt>
                <c:pt idx="1">
                  <c:v>3.5999999999999997E-2</c:v>
                </c:pt>
                <c:pt idx="2">
                  <c:v>8.3000000000000004E-2</c:v>
                </c:pt>
                <c:pt idx="3">
                  <c:v>7.8E-2</c:v>
                </c:pt>
                <c:pt idx="4">
                  <c:v>7.9000000000000001E-2</c:v>
                </c:pt>
                <c:pt idx="5">
                  <c:v>7.9000000000000001E-2</c:v>
                </c:pt>
                <c:pt idx="6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277488"/>
        <c:axId val="344278048"/>
      </c:barChart>
      <c:catAx>
        <c:axId val="34427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44278048"/>
        <c:crosses val="autoZero"/>
        <c:auto val="1"/>
        <c:lblAlgn val="ctr"/>
        <c:lblOffset val="100"/>
        <c:noMultiLvlLbl val="0"/>
      </c:catAx>
      <c:valAx>
        <c:axId val="344278048"/>
        <c:scaling>
          <c:orientation val="minMax"/>
          <c:max val="0.1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44277488"/>
        <c:crosses val="autoZero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Sep-13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Sheet1!$B$1:$H$1</c:f>
              <c:strCache>
                <c:ptCount val="7"/>
                <c:pt idx="0">
                  <c:v>Estados Unidos</c:v>
                </c:pt>
                <c:pt idx="1">
                  <c:v>Europa</c:v>
                </c:pt>
                <c:pt idx="2">
                  <c:v>Ásia</c:v>
                </c:pt>
                <c:pt idx="3">
                  <c:v>América Latina</c:v>
                </c:pt>
                <c:pt idx="4">
                  <c:v>Brasil</c:v>
                </c:pt>
                <c:pt idx="5">
                  <c:v>Peru</c:v>
                </c:pt>
                <c:pt idx="6">
                  <c:v>Chile</c:v>
                </c:pt>
              </c:strCache>
            </c:strRef>
          </c:cat>
          <c:val>
            <c:numRef>
              <c:f>Sheet1!$B$11:$H$11</c:f>
              <c:numCache>
                <c:formatCode>0.0%</c:formatCode>
                <c:ptCount val="7"/>
                <c:pt idx="0">
                  <c:v>2.1999999999999999E-2</c:v>
                </c:pt>
                <c:pt idx="1">
                  <c:v>2E-3</c:v>
                </c:pt>
                <c:pt idx="2">
                  <c:v>-1.2999999999999999E-2</c:v>
                </c:pt>
                <c:pt idx="3">
                  <c:v>3.1E-2</c:v>
                </c:pt>
                <c:pt idx="4">
                  <c:v>3.2000000000000001E-2</c:v>
                </c:pt>
                <c:pt idx="5">
                  <c:v>1.9E-2</c:v>
                </c:pt>
                <c:pt idx="6">
                  <c:v>3.3000000000000002E-2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372096"/>
        <c:axId val="392372656"/>
      </c:barChart>
      <c:catAx>
        <c:axId val="39237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92372656"/>
        <c:crosses val="autoZero"/>
        <c:auto val="1"/>
        <c:lblAlgn val="ctr"/>
        <c:lblOffset val="100"/>
        <c:noMultiLvlLbl val="0"/>
      </c:catAx>
      <c:valAx>
        <c:axId val="392372656"/>
        <c:scaling>
          <c:orientation val="minMax"/>
          <c:max val="0.1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92372096"/>
        <c:crosses val="autoZero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3953561163399"/>
          <c:y val="2.5874401313819299E-2"/>
          <c:w val="0.860701264029754"/>
          <c:h val="0.84854503283594596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América Latina</c:v>
                </c:pt>
              </c:strCache>
            </c:strRef>
          </c:tx>
          <c:spPr>
            <a:ln w="19050">
              <a:solidFill>
                <a:schemeClr val="accent3">
                  <a:lumMod val="50000"/>
                </a:schemeClr>
              </a:solidFill>
            </a:ln>
          </c:spPr>
          <c:marker>
            <c:symbol val="x"/>
            <c:size val="12"/>
            <c:spPr>
              <a:ln w="1905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Sheet1!$E$6:$E$10</c:f>
              <c:numCache>
                <c:formatCode>0.0%</c:formatCode>
                <c:ptCount val="5"/>
                <c:pt idx="0">
                  <c:v>3.5000000000000003E-2</c:v>
                </c:pt>
                <c:pt idx="1">
                  <c:v>8.5000000000000006E-2</c:v>
                </c:pt>
                <c:pt idx="2">
                  <c:v>7.3999999999999996E-2</c:v>
                </c:pt>
                <c:pt idx="3">
                  <c:v>4.2999999999999997E-2</c:v>
                </c:pt>
                <c:pt idx="4">
                  <c:v>0.06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Estados Unidos</c:v>
                </c:pt>
              </c:strCache>
            </c:strRef>
          </c:tx>
          <c:spPr>
            <a:ln w="19050"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 w="19050">
                <a:solidFill>
                  <a:schemeClr val="tx2"/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Sheet1!$B$6:$B$10</c:f>
              <c:numCache>
                <c:formatCode>0.0%</c:formatCode>
                <c:ptCount val="5"/>
                <c:pt idx="0">
                  <c:v>3.6999999999999998E-2</c:v>
                </c:pt>
                <c:pt idx="1">
                  <c:v>2.5000000000000001E-2</c:v>
                </c:pt>
                <c:pt idx="2">
                  <c:v>5.2999999999999999E-2</c:v>
                </c:pt>
                <c:pt idx="3">
                  <c:v>6.0999999999999999E-2</c:v>
                </c:pt>
                <c:pt idx="4">
                  <c:v>4.8000000000000001E-2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Europa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Sheet1!$C$6:$C$10</c:f>
              <c:numCache>
                <c:formatCode>0.0%</c:formatCode>
                <c:ptCount val="5"/>
                <c:pt idx="0">
                  <c:v>-4.7E-2</c:v>
                </c:pt>
                <c:pt idx="1">
                  <c:v>3.5000000000000003E-2</c:v>
                </c:pt>
                <c:pt idx="2">
                  <c:v>1.4999999999999999E-2</c:v>
                </c:pt>
                <c:pt idx="3">
                  <c:v>3.4000000000000002E-2</c:v>
                </c:pt>
                <c:pt idx="4">
                  <c:v>3.1E-2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Ásia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Sheet1!$D$6:$D$10</c:f>
              <c:numCache>
                <c:formatCode>0.0%</c:formatCode>
                <c:ptCount val="5"/>
                <c:pt idx="0">
                  <c:v>7.4999999999999997E-2</c:v>
                </c:pt>
                <c:pt idx="1">
                  <c:v>4.0562962962962953E-2</c:v>
                </c:pt>
                <c:pt idx="2">
                  <c:v>5.0999999999999997E-2</c:v>
                </c:pt>
                <c:pt idx="3">
                  <c:v>6.3E-2</c:v>
                </c:pt>
                <c:pt idx="4">
                  <c:v>3.3000000000000002E-2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África</c:v>
                </c:pt>
              </c:strCache>
            </c:strRef>
          </c:tx>
          <c:marker>
            <c:symbol val="triangle"/>
            <c:size val="7"/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Sheet1!$F$6:$F$10</c:f>
              <c:numCache>
                <c:formatCode>General</c:formatCode>
                <c:ptCount val="5"/>
                <c:pt idx="3" formatCode="0.0%">
                  <c:v>0.1</c:v>
                </c:pt>
                <c:pt idx="4" formatCode="0.0%">
                  <c:v>0.05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377136"/>
        <c:axId val="392377696"/>
      </c:lineChart>
      <c:catAx>
        <c:axId val="39237713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92377696"/>
        <c:crosses val="autoZero"/>
        <c:auto val="1"/>
        <c:lblAlgn val="ctr"/>
        <c:lblOffset val="100"/>
        <c:tickLblSkip val="1"/>
        <c:noMultiLvlLbl val="0"/>
      </c:catAx>
      <c:valAx>
        <c:axId val="392377696"/>
        <c:scaling>
          <c:orientation val="minMax"/>
          <c:max val="0.15"/>
          <c:min val="-0.05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92377136"/>
        <c:crosses val="autoZero"/>
        <c:crossBetween val="between"/>
        <c:majorUnit val="0.05"/>
      </c:valAx>
    </c:plotArea>
    <c:legend>
      <c:legendPos val="b"/>
      <c:layout>
        <c:manualLayout>
          <c:xMode val="edge"/>
          <c:yMode val="edge"/>
          <c:x val="0.100000210877482"/>
          <c:y val="0.84455856013946895"/>
          <c:w val="0.88644880211046195"/>
          <c:h val="0.15544143986053099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3953561163399"/>
          <c:y val="2.95685644692746E-2"/>
          <c:w val="0.860701264029754"/>
          <c:h val="0.83643302249019202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América Latina</c:v>
                </c:pt>
              </c:strCache>
            </c:strRef>
          </c:tx>
          <c:spPr>
            <a:ln w="19050">
              <a:solidFill>
                <a:schemeClr val="accent3">
                  <a:lumMod val="50000"/>
                </a:schemeClr>
              </a:solidFill>
            </a:ln>
          </c:spPr>
          <c:marker>
            <c:symbol val="x"/>
            <c:size val="12"/>
            <c:spPr>
              <a:ln w="1905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Sheet1!$A$7:$A$11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Sheet1!$E$7:$E$11</c:f>
              <c:numCache>
                <c:formatCode>0.0%</c:formatCode>
                <c:ptCount val="5"/>
                <c:pt idx="0">
                  <c:v>5.3999999999999999E-2</c:v>
                </c:pt>
                <c:pt idx="1">
                  <c:v>0.1</c:v>
                </c:pt>
                <c:pt idx="2">
                  <c:v>0.1</c:v>
                </c:pt>
                <c:pt idx="3">
                  <c:v>0.115</c:v>
                </c:pt>
                <c:pt idx="4">
                  <c:v>9.2999999999999999E-2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Estados Unidos</c:v>
                </c:pt>
              </c:strCache>
            </c:strRef>
          </c:tx>
          <c:spPr>
            <a:ln w="19050"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 w="19050">
                <a:solidFill>
                  <a:schemeClr val="tx2"/>
                </a:solidFill>
              </a:ln>
            </c:spPr>
          </c:marker>
          <c:cat>
            <c:strRef>
              <c:f>Sheet1!$A$7:$A$11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Sheet1!$B$7:$B$11</c:f>
              <c:numCache>
                <c:formatCode>0.0%</c:formatCode>
                <c:ptCount val="5"/>
                <c:pt idx="0">
                  <c:v>0.06</c:v>
                </c:pt>
                <c:pt idx="1">
                  <c:v>8.7999999999999995E-2</c:v>
                </c:pt>
                <c:pt idx="2">
                  <c:v>9.6000000000000002E-2</c:v>
                </c:pt>
                <c:pt idx="3">
                  <c:v>7.4999999999999997E-2</c:v>
                </c:pt>
                <c:pt idx="4">
                  <c:v>0.13400000000000001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Europa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Sheet1!$A$7:$A$11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Sheet1!$C$7:$C$11</c:f>
              <c:numCache>
                <c:formatCode>0.0%</c:formatCode>
                <c:ptCount val="5"/>
                <c:pt idx="0">
                  <c:v>4.4999999999999998E-2</c:v>
                </c:pt>
                <c:pt idx="1">
                  <c:v>8.0000000000000002E-3</c:v>
                </c:pt>
                <c:pt idx="2">
                  <c:v>7.4999999999999997E-2</c:v>
                </c:pt>
                <c:pt idx="3">
                  <c:v>4.5999999999999999E-2</c:v>
                </c:pt>
                <c:pt idx="4">
                  <c:v>2.9000000000000001E-2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Ásia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</c:spPr>
          </c:marker>
          <c:cat>
            <c:strRef>
              <c:f>Sheet1!$A$7:$A$11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Sheet1!$D$7:$D$11</c:f>
              <c:numCache>
                <c:formatCode>0.0%</c:formatCode>
                <c:ptCount val="5"/>
                <c:pt idx="0">
                  <c:v>4.7E-2</c:v>
                </c:pt>
                <c:pt idx="1">
                  <c:v>2.4199999999999999E-2</c:v>
                </c:pt>
                <c:pt idx="2">
                  <c:v>6.3E-2</c:v>
                </c:pt>
                <c:pt idx="3">
                  <c:v>4.2000000000000003E-2</c:v>
                </c:pt>
                <c:pt idx="4">
                  <c:v>-8.9999999999999993E-3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África</c:v>
                </c:pt>
              </c:strCache>
            </c:strRef>
          </c:tx>
          <c:marker>
            <c:symbol val="triangle"/>
            <c:size val="7"/>
          </c:marker>
          <c:cat>
            <c:strRef>
              <c:f>Sheet1!$A$7:$A$11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Sheet1!$F$7:$F$11</c:f>
              <c:numCache>
                <c:formatCode>General</c:formatCode>
                <c:ptCount val="5"/>
                <c:pt idx="3" formatCode="0.0%">
                  <c:v>0.08</c:v>
                </c:pt>
                <c:pt idx="4" formatCode="0.0%">
                  <c:v>0.08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022848"/>
        <c:axId val="396023408"/>
      </c:lineChart>
      <c:catAx>
        <c:axId val="39602284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96023408"/>
        <c:crosses val="autoZero"/>
        <c:auto val="1"/>
        <c:lblAlgn val="ctr"/>
        <c:lblOffset val="100"/>
        <c:tickLblSkip val="1"/>
        <c:noMultiLvlLbl val="0"/>
      </c:catAx>
      <c:valAx>
        <c:axId val="396023408"/>
        <c:scaling>
          <c:orientation val="minMax"/>
          <c:max val="0.15"/>
          <c:min val="-0.05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96022848"/>
        <c:crosses val="autoZero"/>
        <c:crossBetween val="between"/>
        <c:majorUnit val="0.05"/>
      </c:valAx>
    </c:plotArea>
    <c:legend>
      <c:legendPos val="b"/>
      <c:layout>
        <c:manualLayout>
          <c:xMode val="edge"/>
          <c:yMode val="edge"/>
          <c:x val="0.10356283531402501"/>
          <c:y val="0.81427853427508201"/>
          <c:w val="0.87497104200287901"/>
          <c:h val="0.16755345020628601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Sep-13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Sheet1!$B$1:$H$1</c:f>
              <c:strCache>
                <c:ptCount val="7"/>
                <c:pt idx="0">
                  <c:v>Estados Unidos</c:v>
                </c:pt>
                <c:pt idx="1">
                  <c:v>Europa</c:v>
                </c:pt>
                <c:pt idx="2">
                  <c:v>Ásia</c:v>
                </c:pt>
                <c:pt idx="3">
                  <c:v>América Latina</c:v>
                </c:pt>
                <c:pt idx="4">
                  <c:v>Brasil</c:v>
                </c:pt>
                <c:pt idx="5">
                  <c:v>Peru</c:v>
                </c:pt>
                <c:pt idx="6">
                  <c:v>Chile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0.13400000000000001</c:v>
                </c:pt>
                <c:pt idx="1">
                  <c:v>2.9000000000000001E-2</c:v>
                </c:pt>
                <c:pt idx="2">
                  <c:v>-8.9999999999999993E-3</c:v>
                </c:pt>
                <c:pt idx="3">
                  <c:v>9.2999999999999999E-2</c:v>
                </c:pt>
                <c:pt idx="4">
                  <c:v>8.6999999999999994E-2</c:v>
                </c:pt>
                <c:pt idx="5">
                  <c:v>0.01</c:v>
                </c:pt>
                <c:pt idx="6">
                  <c:v>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025648"/>
        <c:axId val="396026208"/>
      </c:barChart>
      <c:catAx>
        <c:axId val="39602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96026208"/>
        <c:crosses val="autoZero"/>
        <c:auto val="1"/>
        <c:lblAlgn val="ctr"/>
        <c:lblOffset val="100"/>
        <c:noMultiLvlLbl val="0"/>
      </c:catAx>
      <c:valAx>
        <c:axId val="396026208"/>
        <c:scaling>
          <c:orientation val="minMax"/>
          <c:max val="0.1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96025648"/>
        <c:crosses val="autoZero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Sep-13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Sheet1!$B$1:$H$1</c:f>
              <c:strCache>
                <c:ptCount val="7"/>
                <c:pt idx="0">
                  <c:v>Estados Unidos</c:v>
                </c:pt>
                <c:pt idx="1">
                  <c:v>Europa</c:v>
                </c:pt>
                <c:pt idx="2">
                  <c:v>Ásia</c:v>
                </c:pt>
                <c:pt idx="3">
                  <c:v>América Latina</c:v>
                </c:pt>
                <c:pt idx="4">
                  <c:v>Brasil</c:v>
                </c:pt>
                <c:pt idx="5">
                  <c:v>Peru</c:v>
                </c:pt>
                <c:pt idx="6">
                  <c:v>Chile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4.8000000000000001E-2</c:v>
                </c:pt>
                <c:pt idx="1">
                  <c:v>3.1E-2</c:v>
                </c:pt>
                <c:pt idx="2">
                  <c:v>3.3000000000000002E-2</c:v>
                </c:pt>
                <c:pt idx="3">
                  <c:v>0.06</c:v>
                </c:pt>
                <c:pt idx="4">
                  <c:v>6.9000000000000006E-2</c:v>
                </c:pt>
                <c:pt idx="5">
                  <c:v>7.0000000000000007E-2</c:v>
                </c:pt>
                <c:pt idx="6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028448"/>
        <c:axId val="396029008"/>
      </c:barChart>
      <c:catAx>
        <c:axId val="39602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96029008"/>
        <c:crosses val="autoZero"/>
        <c:auto val="1"/>
        <c:lblAlgn val="ctr"/>
        <c:lblOffset val="100"/>
        <c:noMultiLvlLbl val="0"/>
      </c:catAx>
      <c:valAx>
        <c:axId val="396029008"/>
        <c:scaling>
          <c:orientation val="minMax"/>
          <c:max val="0.1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96028448"/>
        <c:crosses val="autoZero"/>
        <c:crossBetween val="between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3953561163399"/>
          <c:y val="2.5874401313819299E-2"/>
          <c:w val="0.860701264029754"/>
          <c:h val="0.74559294489702799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América Latina</c:v>
                </c:pt>
              </c:strCache>
            </c:strRef>
          </c:tx>
          <c:spPr>
            <a:ln w="19050">
              <a:solidFill>
                <a:schemeClr val="accent3">
                  <a:lumMod val="50000"/>
                </a:schemeClr>
              </a:solidFill>
            </a:ln>
          </c:spPr>
          <c:marker>
            <c:symbol val="x"/>
            <c:size val="8"/>
            <c:spPr>
              <a:ln w="19050"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Sheet1!$E$6:$E$10</c:f>
              <c:numCache>
                <c:formatCode>0.0%</c:formatCode>
                <c:ptCount val="5"/>
                <c:pt idx="0">
                  <c:v>2.9000000000000001E-2</c:v>
                </c:pt>
                <c:pt idx="1">
                  <c:v>2.5000000000000001E-2</c:v>
                </c:pt>
                <c:pt idx="2">
                  <c:v>0.03</c:v>
                </c:pt>
                <c:pt idx="3">
                  <c:v>4.8000000000000001E-2</c:v>
                </c:pt>
                <c:pt idx="4">
                  <c:v>6.6000000000000003E-2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Estados Unidos</c:v>
                </c:pt>
              </c:strCache>
            </c:strRef>
          </c:tx>
          <c:spPr>
            <a:ln w="19050"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 w="19050">
                <a:solidFill>
                  <a:schemeClr val="tx2"/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Sheet1!$B$6:$B$10</c:f>
              <c:numCache>
                <c:formatCode>0.0%</c:formatCode>
                <c:ptCount val="5"/>
                <c:pt idx="0">
                  <c:v>1.4999999999999999E-2</c:v>
                </c:pt>
                <c:pt idx="1">
                  <c:v>1E-3</c:v>
                </c:pt>
                <c:pt idx="2">
                  <c:v>2.1999999999999999E-2</c:v>
                </c:pt>
                <c:pt idx="3">
                  <c:v>8.0000000000000002E-3</c:v>
                </c:pt>
                <c:pt idx="4">
                  <c:v>1.7999999999999999E-2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Europa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Sheet1!$C$6:$C$10</c:f>
              <c:numCache>
                <c:formatCode>0.0%</c:formatCode>
                <c:ptCount val="5"/>
                <c:pt idx="0">
                  <c:v>-2.5999999999999999E-2</c:v>
                </c:pt>
                <c:pt idx="1">
                  <c:v>-6.0000000000000001E-3</c:v>
                </c:pt>
                <c:pt idx="2">
                  <c:v>-3.6999999999999998E-2</c:v>
                </c:pt>
                <c:pt idx="3">
                  <c:v>-2.1999999999999999E-2</c:v>
                </c:pt>
                <c:pt idx="4">
                  <c:v>-1.7999999999999999E-2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Ásia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</c:spPr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Sheet1!$D$6:$D$10</c:f>
              <c:numCache>
                <c:formatCode>0.0%</c:formatCode>
                <c:ptCount val="5"/>
                <c:pt idx="0">
                  <c:v>2.5999999999999999E-2</c:v>
                </c:pt>
                <c:pt idx="1">
                  <c:v>3.9822222222222224E-2</c:v>
                </c:pt>
                <c:pt idx="2">
                  <c:v>5.8999999999999997E-2</c:v>
                </c:pt>
                <c:pt idx="3">
                  <c:v>5.0000000000000001E-3</c:v>
                </c:pt>
                <c:pt idx="4">
                  <c:v>-1.0999999999999999E-2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África</c:v>
                </c:pt>
              </c:strCache>
            </c:strRef>
          </c:tx>
          <c:marker>
            <c:symbol val="triangle"/>
            <c:size val="7"/>
          </c:marker>
          <c:cat>
            <c:strRef>
              <c:f>Sheet1!$A$6:$A$10</c:f>
              <c:strCache>
                <c:ptCount val="5"/>
                <c:pt idx="0">
                  <c:v>Set 2012</c:v>
                </c:pt>
                <c:pt idx="1">
                  <c:v>Dez 2012</c:v>
                </c:pt>
                <c:pt idx="2">
                  <c:v>Mar 2013</c:v>
                </c:pt>
                <c:pt idx="3">
                  <c:v>Jun 2013</c:v>
                </c:pt>
                <c:pt idx="4">
                  <c:v>Set 2013</c:v>
                </c:pt>
              </c:strCache>
            </c:strRef>
          </c:cat>
          <c:val>
            <c:numRef>
              <c:f>Sheet1!$F$6:$F$10</c:f>
              <c:numCache>
                <c:formatCode>General</c:formatCode>
                <c:ptCount val="5"/>
                <c:pt idx="3" formatCode="0.0%">
                  <c:v>0.02</c:v>
                </c:pt>
                <c:pt idx="4" formatCode="0.0%">
                  <c:v>-1.4999999999999999E-2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032912"/>
        <c:axId val="397033472"/>
      </c:lineChart>
      <c:catAx>
        <c:axId val="39703291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97033472"/>
        <c:crosses val="autoZero"/>
        <c:auto val="1"/>
        <c:lblAlgn val="ctr"/>
        <c:lblOffset val="100"/>
        <c:tickLblSkip val="1"/>
        <c:noMultiLvlLbl val="0"/>
      </c:catAx>
      <c:valAx>
        <c:axId val="397033472"/>
        <c:scaling>
          <c:orientation val="minMax"/>
          <c:max val="0.1"/>
          <c:min val="-0.05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97032912"/>
        <c:crosses val="autoZero"/>
        <c:crossBetween val="between"/>
        <c:majorUnit val="0.05"/>
      </c:valAx>
    </c:plotArea>
    <c:legend>
      <c:legendPos val="b"/>
      <c:layout>
        <c:manualLayout>
          <c:xMode val="edge"/>
          <c:yMode val="edge"/>
          <c:x val="0.111214675385748"/>
          <c:y val="0.72343845668191997"/>
          <c:w val="0.86349328189529395"/>
          <c:h val="0.21600149158930601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0.11319</cdr:x>
      <cdr:y>0.79152</cdr:y>
    </cdr:from>
    <cdr:to>
      <cdr:x>0.34761</cdr:x>
      <cdr:y>0.8824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7195" y="2948638"/>
          <a:ext cx="192023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err="1" smtClean="0">
              <a:latin typeface="+mn-lt"/>
            </a:rPr>
            <a:t>Despesas</a:t>
          </a:r>
          <a:r>
            <a:rPr lang="en-US" sz="1600" b="1" dirty="0" smtClean="0">
              <a:latin typeface="+mn-lt"/>
            </a:rPr>
            <a:t> de capital</a:t>
          </a:r>
          <a:endParaRPr lang="en-US" sz="1600" b="1" dirty="0"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3F1D41-ECED-4B27-A61A-BFB38D2317BC}" type="datetimeFigureOut">
              <a:rPr lang="en-US"/>
              <a:pPr/>
              <a:t>9/9/2013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6A87A9-3DC8-4D75-8E59-85CAC0B2512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77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77DD545-121D-4682-8E68-8DA2DF72A8CF}" type="datetimeFigureOut">
              <a:rPr lang="en-US"/>
              <a:pPr/>
              <a:t>9/9/2013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E8477D7-68D2-40C9-A884-A991E836C0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90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6692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800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910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570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6434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5669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82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283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152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24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7425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9493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2009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9407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639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E996B3-58FE-436F-8CAC-368C5A53B8A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 userDrawn="1">
            <p:ph type="ftr" sz="quarter" idx="10"/>
          </p:nvPr>
        </p:nvSpPr>
        <p:spPr bwMode="auto">
          <a:xfrm>
            <a:off x="457200" y="6356350"/>
            <a:ext cx="792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dirty="0" smtClean="0"/>
              <a:t>Latin American Business Outlook                  Duke University / FGV / CFO Magazine             Jun 2013</a:t>
            </a:r>
            <a:endParaRPr lang="en-US" sz="12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153400" y="1524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4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Latin American Business Outlook                  Duke University / FGV / CFO Magazine             Jun 2013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98CF7C-FD35-4738-8C51-833A68D54BC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1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Latin American Business Outlook                  Duke University / FGV / CFO Magazine             Jun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F66B5E-3F78-4D38-91F6-2A4245E4A1B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3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Latin American Business Outlook                  Duke University / FGV / CFO Magazine             Jun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2DD705-1F4B-4D26-B418-F23E00980F5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0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3CFDDE-3D49-45F5-B0A2-BF46266F2AC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 userDrawn="1">
            <p:ph type="ftr" sz="quarter" idx="10"/>
          </p:nvPr>
        </p:nvSpPr>
        <p:spPr bwMode="auto">
          <a:xfrm>
            <a:off x="457200" y="6356350"/>
            <a:ext cx="7772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dirty="0" smtClean="0"/>
              <a:t>Latin American Business Outlook                  Duke University / FGV / CFO Magazine             Sep 2012</a:t>
            </a:r>
            <a:endParaRPr lang="en-US" sz="12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153400" y="1524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1E5108-A212-49C5-A697-F792AC63DF7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 userDrawn="1">
            <p:ph type="ftr" sz="quarter" idx="10"/>
          </p:nvPr>
        </p:nvSpPr>
        <p:spPr bwMode="auto">
          <a:xfrm>
            <a:off x="457200" y="6356350"/>
            <a:ext cx="7772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dirty="0" smtClean="0"/>
              <a:t>Latin American Business Outlook                  Duke University / FGV / CFO Magazine             Jun 2013</a:t>
            </a:r>
            <a:endParaRPr lang="en-US" sz="12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153400" y="1524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6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EF2370-27DD-4945-B298-6E1491F1F96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 bwMode="auto">
          <a:xfrm>
            <a:off x="457200" y="6356350"/>
            <a:ext cx="7772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dirty="0" smtClean="0"/>
              <a:t>Latin American Business Outlook                  Duke University / FGV / CFO Magazine             Jun 2013</a:t>
            </a:r>
            <a:endParaRPr lang="en-US" sz="120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153400" y="1524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4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8CE95A-7B09-49E0-B718-F531342AA04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 userDrawn="1">
            <p:ph type="ftr" sz="quarter" idx="10"/>
          </p:nvPr>
        </p:nvSpPr>
        <p:spPr bwMode="auto">
          <a:xfrm>
            <a:off x="457200" y="6356350"/>
            <a:ext cx="7772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dirty="0" smtClean="0"/>
              <a:t>Latin American Business Outlook                  Duke University / FGV / CFO Magazine             Jun 2013</a:t>
            </a:r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153400" y="1524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3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5C94F9-9193-4DA6-A9BD-F0085E843C1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 userDrawn="1">
            <p:ph type="ftr" sz="quarter" idx="10"/>
          </p:nvPr>
        </p:nvSpPr>
        <p:spPr bwMode="auto">
          <a:xfrm>
            <a:off x="457200" y="6356350"/>
            <a:ext cx="7772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dirty="0" smtClean="0"/>
              <a:t>Latin American Business Outlook                  Duke University / FGV / CFO Magazine             Jun 2013</a:t>
            </a:r>
            <a:endParaRPr lang="en-US" sz="12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153400" y="1524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0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85800" y="6356350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Latin American Business Outlook                  Duke University / FGV / CFO Magazine             Jun 2013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7C6A4D-5549-4633-ABED-203F7F3EA45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9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vernew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10000"/>
            <a:ext cx="4573588" cy="1295400"/>
          </a:xfrm>
        </p:spPr>
        <p:txBody>
          <a:bodyPr/>
          <a:lstStyle>
            <a:lvl1pPr marL="0" indent="5080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2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7975" y="2511425"/>
            <a:ext cx="4570413" cy="1143000"/>
          </a:xfrm>
        </p:spPr>
        <p:txBody>
          <a:bodyPr anchor="b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00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Latin American Business Outlook                  Duke University / FGV / CFO Magazine             Jun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695DBD-9607-4FF1-BDA0-0A94F236434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2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1">
                <a:cs typeface="Arial" pitchFamily="34" charset="0"/>
              </a:defRPr>
            </a:lvl1pPr>
          </a:lstStyle>
          <a:p>
            <a:fld id="{3CF95256-FE11-433E-95E0-A789D60ADA1B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0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152400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457200" y="6356350"/>
            <a:ext cx="792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200" dirty="0" smtClean="0"/>
              <a:t>Latin American Business Outlook                  Duke University / FGV / CFO Magazine             Jun 2013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6" r:id="rId2"/>
    <p:sldLayoutId id="2147483663" r:id="rId3"/>
    <p:sldLayoutId id="2147483657" r:id="rId4"/>
    <p:sldLayoutId id="2147483658" r:id="rId5"/>
    <p:sldLayoutId id="2147483664" r:id="rId6"/>
    <p:sldLayoutId id="2147483665" r:id="rId7"/>
    <p:sldLayoutId id="2147483666" r:id="rId8"/>
    <p:sldLayoutId id="2147483659" r:id="rId9"/>
    <p:sldLayoutId id="2147483667" r:id="rId10"/>
    <p:sldLayoutId id="2147483660" r:id="rId11"/>
    <p:sldLayoutId id="214748366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Latin American Business Outlook</a:t>
            </a:r>
            <a:br>
              <a:rPr lang="en-US" dirty="0"/>
            </a:br>
            <a:r>
              <a:rPr lang="en-US" sz="3200" i="1" dirty="0"/>
              <a:t>Parte do </a:t>
            </a:r>
            <a:r>
              <a:rPr lang="en-US" sz="3200" dirty="0"/>
              <a:t>Global Business Outlook</a:t>
            </a:r>
            <a:endParaRPr lang="en-US" sz="32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81534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Latin American Business Outlook                  Duke University / FGV / CFO Magazine             Set 2013</a:t>
            </a:r>
            <a:endParaRPr lang="en-US" sz="1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305800" y="6569075"/>
            <a:ext cx="685800" cy="365125"/>
          </a:xfrm>
        </p:spPr>
        <p:txBody>
          <a:bodyPr/>
          <a:lstStyle/>
          <a:p>
            <a:fld id="{68E996B3-58FE-436F-8CAC-368C5A53B8A6}" type="slidenum">
              <a:rPr lang="en-US" sz="1200" smtClean="0"/>
              <a:pPr/>
              <a:t>1</a:t>
            </a:fld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0957" y="5122574"/>
            <a:ext cx="1462087" cy="97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overnew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0" t="5556" r="4167" b="68889"/>
          <a:stretch>
            <a:fillRect/>
          </a:stretch>
        </p:blipFill>
        <p:spPr bwMode="auto">
          <a:xfrm>
            <a:off x="1752600" y="5091237"/>
            <a:ext cx="990600" cy="103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278329"/>
            <a:ext cx="1524000" cy="66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1371600" y="2507280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9763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Uma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</a:rPr>
              <a:t>pesquisa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</a:rPr>
              <a:t>feita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</a:rPr>
              <a:t>parceria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 entre</a:t>
            </a:r>
          </a:p>
          <a:p>
            <a:pPr defTabSz="639763" eaLnBrk="1" hangingPunct="1">
              <a:lnSpc>
                <a:spcPct val="30000"/>
              </a:lnSpc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defTabSz="639763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Duke University,</a:t>
            </a:r>
          </a:p>
          <a:p>
            <a:pPr defTabSz="639763" eaLnBrk="1" hangingPunct="1">
              <a:lnSpc>
                <a:spcPct val="8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</a:rPr>
              <a:t>Fundação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</a:rPr>
              <a:t>Getúlio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 Vargas</a:t>
            </a:r>
          </a:p>
          <a:p>
            <a:pPr defTabSz="639763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e</a:t>
            </a:r>
          </a:p>
          <a:p>
            <a:pPr defTabSz="639763" eaLnBrk="1" hangingPunct="1">
              <a:lnSpc>
                <a:spcPct val="80000"/>
              </a:lnSpc>
            </a:pP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</a:rPr>
              <a:t>CFO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 magazine</a:t>
            </a:r>
          </a:p>
          <a:p>
            <a:pPr defTabSz="639763" eaLnBrk="1" hangingPunct="1">
              <a:lnSpc>
                <a:spcPct val="80000"/>
              </a:lnSpc>
            </a:pPr>
            <a:endParaRPr lang="en-US" sz="2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553200"/>
            <a:ext cx="792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Latin American Business Outlook                  Duke University / FGV / CFO Magazine             Set 2013</a:t>
            </a:r>
            <a:endParaRPr lang="en-US" sz="1200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57200" y="93865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Moeda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de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Denominação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de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Crédito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de Longo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Prazo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113C9B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charset="-128"/>
            </a:endParaRPr>
          </a:p>
        </p:txBody>
      </p:sp>
      <p:sp>
        <p:nvSpPr>
          <p:cNvPr id="2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305800" y="6569075"/>
            <a:ext cx="685800" cy="365125"/>
          </a:xfrm>
        </p:spPr>
        <p:txBody>
          <a:bodyPr/>
          <a:lstStyle/>
          <a:p>
            <a:fld id="{68E996B3-58FE-436F-8CAC-368C5A53B8A6}" type="slidenum">
              <a:rPr lang="en-US" sz="1200" smtClean="0"/>
              <a:pPr/>
              <a:t>10</a:t>
            </a:fld>
            <a:endParaRPr lang="en-US" sz="1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29533458"/>
              </p:ext>
            </p:extLst>
          </p:nvPr>
        </p:nvGraphicFramePr>
        <p:xfrm>
          <a:off x="457199" y="1009486"/>
          <a:ext cx="8454565" cy="4954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86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553200"/>
            <a:ext cx="792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Latin American Business Outlook                  Duke University / FGV / CFO Magazine             Set 2013</a:t>
            </a:r>
            <a:endParaRPr lang="en-US" sz="1200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Razões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principais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para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</a:t>
            </a:r>
            <a:r>
              <a:rPr lang="en-US" sz="2800" b="1" dirty="0" err="1" smtClean="0">
                <a:solidFill>
                  <a:srgbClr val="113C9B"/>
                </a:solidFill>
                <a:latin typeface="+mj-lt"/>
                <a:ea typeface="ＭＳ Ｐゴシック" pitchFamily="-65" charset="-128"/>
                <a:cs typeface="ＭＳ Ｐゴシック" charset="-128"/>
              </a:rPr>
              <a:t>mudar</a:t>
            </a:r>
            <a:r>
              <a:rPr lang="en-US" sz="2800" b="1" dirty="0" smtClean="0">
                <a:solidFill>
                  <a:srgbClr val="113C9B"/>
                </a:solidFill>
                <a:latin typeface="+mj-lt"/>
                <a:ea typeface="ＭＳ Ｐゴシック" pitchFamily="-65" charset="-128"/>
                <a:cs typeface="ＭＳ Ｐゴシック" charset="-128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para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Empregados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Temporários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/ Tempo </a:t>
            </a:r>
            <a:r>
              <a:rPr lang="en-US" sz="2800" b="1" dirty="0" err="1">
                <a:solidFill>
                  <a:srgbClr val="113C9B"/>
                </a:solidFill>
                <a:latin typeface="+mj-lt"/>
                <a:ea typeface="ＭＳ Ｐゴシック" pitchFamily="-65" charset="-128"/>
                <a:cs typeface="ＭＳ Ｐゴシック" charset="-128"/>
              </a:rPr>
              <a:t>P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arcial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113C9B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charset="-128"/>
            </a:endParaRPr>
          </a:p>
        </p:txBody>
      </p:sp>
      <p:sp>
        <p:nvSpPr>
          <p:cNvPr id="2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305800" y="6569075"/>
            <a:ext cx="685800" cy="365125"/>
          </a:xfrm>
        </p:spPr>
        <p:txBody>
          <a:bodyPr/>
          <a:lstStyle/>
          <a:p>
            <a:fld id="{68E996B3-58FE-436F-8CAC-368C5A53B8A6}" type="slidenum">
              <a:rPr lang="en-US" sz="1200" smtClean="0"/>
              <a:pPr/>
              <a:t>11</a:t>
            </a:fld>
            <a:endParaRPr lang="en-US" sz="1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57727163"/>
              </p:ext>
            </p:extLst>
          </p:nvPr>
        </p:nvGraphicFramePr>
        <p:xfrm>
          <a:off x="693095" y="1393535"/>
          <a:ext cx="7757810" cy="437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1077146" y="932675"/>
            <a:ext cx="7181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n-lt"/>
                <a:ea typeface="Times New Roman" panose="02020603050405020304" pitchFamily="18" charset="0"/>
              </a:rPr>
              <a:t>% of CFOs </a:t>
            </a:r>
            <a:r>
              <a:rPr lang="en-US" b="1" dirty="0" err="1" smtClean="0">
                <a:latin typeface="+mn-lt"/>
                <a:ea typeface="Times New Roman" panose="02020603050405020304" pitchFamily="18" charset="0"/>
              </a:rPr>
              <a:t>que</a:t>
            </a:r>
            <a:r>
              <a:rPr lang="en-US" b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n-lt"/>
                <a:ea typeface="Times New Roman" panose="02020603050405020304" pitchFamily="18" charset="0"/>
              </a:rPr>
              <a:t>escolheram</a:t>
            </a:r>
            <a:r>
              <a:rPr lang="en-US" b="1" dirty="0" smtClean="0">
                <a:latin typeface="+mn-lt"/>
                <a:ea typeface="Times New Roman" panose="02020603050405020304" pitchFamily="18" charset="0"/>
              </a:rPr>
              <a:t> a </a:t>
            </a:r>
            <a:r>
              <a:rPr lang="en-US" b="1" dirty="0" err="1" smtClean="0">
                <a:latin typeface="+mn-lt"/>
                <a:ea typeface="Times New Roman" panose="02020603050405020304" pitchFamily="18" charset="0"/>
              </a:rPr>
              <a:t>razão</a:t>
            </a:r>
            <a:r>
              <a:rPr lang="en-US" b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n-lt"/>
                <a:ea typeface="Times New Roman" panose="02020603050405020304" pitchFamily="18" charset="0"/>
              </a:rPr>
              <a:t>como</a:t>
            </a:r>
            <a:r>
              <a:rPr lang="en-US" b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+mn-lt"/>
                <a:ea typeface="Times New Roman" panose="02020603050405020304" pitchFamily="18" charset="0"/>
              </a:rPr>
              <a:t>importante</a:t>
            </a:r>
            <a:r>
              <a:rPr lang="en-US" b="1" dirty="0" smtClean="0">
                <a:latin typeface="+mn-lt"/>
                <a:ea typeface="Times New Roman" panose="02020603050405020304" pitchFamily="18" charset="0"/>
              </a:rPr>
              <a:t> (top 3)</a:t>
            </a:r>
            <a:endParaRPr lang="en-US" b="1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1070" y="5464465"/>
            <a:ext cx="8277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Nota: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Mais</a:t>
            </a:r>
            <a:r>
              <a:rPr lang="en-US" sz="1200" i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de 50% dos CFOs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responderam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que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suas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companhias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mudaram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para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trabalhadores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temporários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/tempo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parcial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durante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os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últimos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anos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. </a:t>
            </a:r>
            <a:endParaRPr lang="en-US" sz="1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14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553200"/>
            <a:ext cx="792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Latin American Business Outlook                  Duke University / FGV / CFO Magazine             Set 2013</a:t>
            </a:r>
            <a:endParaRPr lang="en-US" sz="1200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Retorno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sobre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Patrimônio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(ROA) </a:t>
            </a:r>
            <a:r>
              <a:rPr lang="en-US" sz="2800" b="1" dirty="0" err="1">
                <a:solidFill>
                  <a:srgbClr val="113C9B"/>
                </a:solidFill>
                <a:latin typeface="+mj-lt"/>
                <a:ea typeface="ＭＳ Ｐゴシック" pitchFamily="-65" charset="-128"/>
                <a:cs typeface="ＭＳ Ｐゴシック" charset="-128"/>
              </a:rPr>
              <a:t>P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assado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e </a:t>
            </a:r>
            <a:r>
              <a:rPr lang="en-US" sz="2800" b="1" dirty="0" err="1">
                <a:solidFill>
                  <a:srgbClr val="113C9B"/>
                </a:solidFill>
                <a:latin typeface="+mj-lt"/>
                <a:ea typeface="ＭＳ Ｐゴシック" pitchFamily="-65" charset="-128"/>
                <a:cs typeface="ＭＳ Ｐゴシック" charset="-128"/>
              </a:rPr>
              <a:t>E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sperado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113C9B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charset="-128"/>
            </a:endParaRPr>
          </a:p>
        </p:txBody>
      </p:sp>
      <p:sp>
        <p:nvSpPr>
          <p:cNvPr id="2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305800" y="6569075"/>
            <a:ext cx="685800" cy="365125"/>
          </a:xfrm>
        </p:spPr>
        <p:txBody>
          <a:bodyPr/>
          <a:lstStyle/>
          <a:p>
            <a:fld id="{68E996B3-58FE-436F-8CAC-368C5A53B8A6}" type="slidenum">
              <a:rPr lang="en-US" sz="1200" smtClean="0"/>
              <a:pPr/>
              <a:t>12</a:t>
            </a:fld>
            <a:endParaRPr lang="en-US" sz="12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876537571"/>
              </p:ext>
            </p:extLst>
          </p:nvPr>
        </p:nvGraphicFramePr>
        <p:xfrm>
          <a:off x="457199" y="932675"/>
          <a:ext cx="8300946" cy="5223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13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 txBox="1">
            <a:spLocks/>
          </p:cNvSpPr>
          <p:nvPr/>
        </p:nvSpPr>
        <p:spPr bwMode="auto">
          <a:xfrm>
            <a:off x="0" y="6553200"/>
            <a:ext cx="792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Latin American Business Outlook                  Duke University / FGV / CFO Magazine             Set 2013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305800" y="6569075"/>
            <a:ext cx="685800" cy="365125"/>
          </a:xfrm>
        </p:spPr>
        <p:txBody>
          <a:bodyPr/>
          <a:lstStyle/>
          <a:p>
            <a:fld id="{68E996B3-58FE-436F-8CAC-368C5A53B8A6}" type="slidenum">
              <a:rPr lang="en-US" sz="1200" smtClean="0"/>
              <a:pPr/>
              <a:t>13</a:t>
            </a:fld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0" y="1163105"/>
            <a:ext cx="2743200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0" y="1850735"/>
            <a:ext cx="4008103" cy="392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58" y="3627283"/>
            <a:ext cx="3902938" cy="2445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57" y="1124700"/>
            <a:ext cx="3868191" cy="24513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01086" y="76200"/>
            <a:ext cx="881431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defRPr/>
            </a:pPr>
            <a:r>
              <a:rPr lang="en-US" sz="2800" b="1" dirty="0" smtClean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Duke/FGV CFO Survey </a:t>
            </a:r>
            <a:r>
              <a:rPr lang="en-US" sz="2800" b="1" dirty="0" err="1" smtClean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na</a:t>
            </a:r>
            <a:r>
              <a:rPr lang="en-US" sz="2800" b="1" dirty="0" smtClean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 </a:t>
            </a:r>
            <a:r>
              <a:rPr lang="en-US" sz="2800" b="1" dirty="0" err="1" smtClean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imprensa</a:t>
            </a:r>
            <a:r>
              <a:rPr lang="en-US" sz="2800" b="1" dirty="0" smtClean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 da </a:t>
            </a:r>
            <a:r>
              <a:rPr lang="en-US" sz="2800" b="1" dirty="0" err="1" smtClean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América</a:t>
            </a:r>
            <a:r>
              <a:rPr lang="en-US" sz="2800" b="1" dirty="0" smtClean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 Latina</a:t>
            </a:r>
            <a:endParaRPr lang="en-US" sz="2800" b="1" dirty="0">
              <a:solidFill>
                <a:srgbClr val="113C9B"/>
              </a:solidFill>
              <a:latin typeface="Arial"/>
              <a:ea typeface="ＭＳ Ｐゴシック" pitchFamily="-65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 txBox="1">
            <a:spLocks/>
          </p:cNvSpPr>
          <p:nvPr/>
        </p:nvSpPr>
        <p:spPr bwMode="auto">
          <a:xfrm>
            <a:off x="0" y="6553200"/>
            <a:ext cx="792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Latin American Business Outlook                  Duke University / FGV / CFO Magazine             Sept 2013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9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305800" y="6569075"/>
            <a:ext cx="685800" cy="365125"/>
          </a:xfrm>
        </p:spPr>
        <p:txBody>
          <a:bodyPr/>
          <a:lstStyle/>
          <a:p>
            <a:fld id="{68E996B3-58FE-436F-8CAC-368C5A53B8A6}" type="slidenum">
              <a:rPr lang="en-US" sz="1200" smtClean="0"/>
              <a:pPr/>
              <a:t>14</a:t>
            </a:fld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10" y="774127"/>
            <a:ext cx="3953885" cy="5526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5" y="1327752"/>
            <a:ext cx="4406612" cy="4635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1" y="746726"/>
            <a:ext cx="2057400" cy="5810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01086" y="76200"/>
            <a:ext cx="881431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defRPr/>
            </a:pPr>
            <a:r>
              <a:rPr lang="en-US" sz="2800" b="1" dirty="0" smtClean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Duke/FGV CFO Survey </a:t>
            </a:r>
            <a:r>
              <a:rPr lang="en-US" sz="2800" b="1" dirty="0" err="1" smtClean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na</a:t>
            </a:r>
            <a:r>
              <a:rPr lang="en-US" sz="2800" b="1" dirty="0" smtClean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 </a:t>
            </a:r>
            <a:r>
              <a:rPr lang="en-US" sz="2800" b="1" dirty="0" err="1" smtClean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imprensa</a:t>
            </a:r>
            <a:r>
              <a:rPr lang="en-US" sz="2800" b="1" dirty="0" smtClean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 da </a:t>
            </a:r>
            <a:r>
              <a:rPr lang="en-US" sz="2800" b="1" dirty="0" err="1" smtClean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América</a:t>
            </a:r>
            <a:r>
              <a:rPr lang="en-US" sz="2800" b="1" dirty="0" smtClean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 Latina</a:t>
            </a:r>
            <a:endParaRPr lang="en-US" sz="2800" b="1" dirty="0">
              <a:solidFill>
                <a:srgbClr val="113C9B"/>
              </a:solidFill>
              <a:latin typeface="Arial"/>
              <a:ea typeface="ＭＳ Ｐゴシック" pitchFamily="-65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79248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Latin American Business Outlook                  Duke University / FGV / CFO Magazine             Set 2013</a:t>
            </a:r>
            <a:endParaRPr lang="en-US" sz="1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305800" y="6569075"/>
            <a:ext cx="685800" cy="365125"/>
          </a:xfrm>
        </p:spPr>
        <p:txBody>
          <a:bodyPr/>
          <a:lstStyle/>
          <a:p>
            <a:fld id="{68E996B3-58FE-436F-8CAC-368C5A53B8A6}" type="slidenum">
              <a:rPr lang="en-US" sz="1200" smtClean="0"/>
              <a:pPr/>
              <a:t>15</a:t>
            </a:fld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0957" y="5122574"/>
            <a:ext cx="1462087" cy="97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overnew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00" t="5556" r="4167" b="68889"/>
          <a:stretch>
            <a:fillRect/>
          </a:stretch>
        </p:blipFill>
        <p:spPr bwMode="auto">
          <a:xfrm>
            <a:off x="1752600" y="5091237"/>
            <a:ext cx="990600" cy="103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278329"/>
            <a:ext cx="1524000" cy="66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4572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mtClean="0"/>
              <a:t>Latin American Business Outlook</a:t>
            </a:r>
            <a:br>
              <a:rPr lang="en-US" smtClean="0"/>
            </a:br>
            <a:r>
              <a:rPr lang="en-US" sz="3200" i="1" smtClean="0"/>
              <a:t>Parte do </a:t>
            </a:r>
            <a:r>
              <a:rPr lang="en-US" sz="3200" smtClean="0"/>
              <a:t>Global Business Outlook</a:t>
            </a:r>
            <a:endParaRPr lang="en-US" sz="3200" dirty="0" smtClean="0"/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1371600" y="2507280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9763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Uma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</a:rPr>
              <a:t>pesquisa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</a:rPr>
              <a:t>feita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</a:rPr>
              <a:t>em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</a:rPr>
              <a:t>parceria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 entre</a:t>
            </a:r>
          </a:p>
          <a:p>
            <a:pPr defTabSz="639763" eaLnBrk="1" hangingPunct="1">
              <a:lnSpc>
                <a:spcPct val="30000"/>
              </a:lnSpc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defTabSz="639763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Duke University,</a:t>
            </a:r>
          </a:p>
          <a:p>
            <a:pPr defTabSz="639763" eaLnBrk="1" hangingPunct="1">
              <a:lnSpc>
                <a:spcPct val="8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</a:rPr>
              <a:t>Fundação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</a:rPr>
              <a:t>Getúlio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 Vargas</a:t>
            </a:r>
          </a:p>
          <a:p>
            <a:pPr defTabSz="639763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e</a:t>
            </a:r>
          </a:p>
          <a:p>
            <a:pPr defTabSz="639763" eaLnBrk="1" hangingPunct="1">
              <a:lnSpc>
                <a:spcPct val="80000"/>
              </a:lnSpc>
            </a:pP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</a:rPr>
              <a:t>CFO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 magazine</a:t>
            </a:r>
          </a:p>
          <a:p>
            <a:pPr defTabSz="639763" eaLnBrk="1" hangingPunct="1">
              <a:lnSpc>
                <a:spcPct val="80000"/>
              </a:lnSpc>
            </a:pPr>
            <a:endParaRPr lang="en-US" sz="2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32235" y="0"/>
            <a:ext cx="8679530" cy="7620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Principais</a:t>
            </a:r>
            <a:r>
              <a:rPr lang="en-US" sz="2800" b="1" dirty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 </a:t>
            </a:r>
            <a:r>
              <a:rPr lang="en-US" sz="2800" b="1" dirty="0" err="1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preocupações</a:t>
            </a:r>
            <a:r>
              <a:rPr lang="en-US" sz="2800" b="1" dirty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 </a:t>
            </a:r>
            <a:r>
              <a:rPr lang="en-US" sz="2800" b="1" dirty="0" err="1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internas</a:t>
            </a:r>
            <a:r>
              <a:rPr lang="en-US" sz="2800" b="1" dirty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 dos CFOs </a:t>
            </a:r>
            <a:r>
              <a:rPr lang="en-US" sz="2800" b="1" dirty="0" err="1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latino-americanos</a:t>
            </a:r>
            <a:endParaRPr lang="en-US" sz="2800" b="1" dirty="0" smtClean="0">
              <a:solidFill>
                <a:srgbClr val="113C9B"/>
              </a:solidFill>
              <a:latin typeface="Arial"/>
              <a:ea typeface="ＭＳ Ｐゴシック" pitchFamily="-65" charset="-128"/>
              <a:cs typeface="Arial"/>
            </a:endParaRPr>
          </a:p>
        </p:txBody>
      </p:sp>
      <p:sp>
        <p:nvSpPr>
          <p:cNvPr id="12" name="Footer Placeholder 6"/>
          <p:cNvSpPr txBox="1">
            <a:spLocks/>
          </p:cNvSpPr>
          <p:nvPr/>
        </p:nvSpPr>
        <p:spPr bwMode="auto">
          <a:xfrm>
            <a:off x="0" y="6553199"/>
            <a:ext cx="792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Latin American Business Outlook                  Duke University / FGV / CFO Magazine             Set 2013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305800" y="6569075"/>
            <a:ext cx="685800" cy="365125"/>
          </a:xfrm>
        </p:spPr>
        <p:txBody>
          <a:bodyPr/>
          <a:lstStyle/>
          <a:p>
            <a:fld id="{68E996B3-58FE-436F-8CAC-368C5A53B8A6}" type="slidenum">
              <a:rPr lang="en-US" sz="1200" smtClean="0"/>
              <a:pPr/>
              <a:t>2</a:t>
            </a:fld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1295400" y="1219200"/>
            <a:ext cx="6477000" cy="45719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286683"/>
              </p:ext>
            </p:extLst>
          </p:nvPr>
        </p:nvGraphicFramePr>
        <p:xfrm>
          <a:off x="1905000" y="1483360"/>
          <a:ext cx="5295901" cy="4079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5301"/>
                <a:gridCol w="596979"/>
                <a:gridCol w="4203621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Capacidade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manter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as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margens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Atrair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reter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profissionais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qualificados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Capacidade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prever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resultados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Gerir capital</a:t>
                      </a:r>
                      <a:r>
                        <a:rPr lang="en-US" sz="1600" kern="1200" baseline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 giro</a:t>
                      </a:r>
                      <a:endParaRPr lang="en-US" sz="1600" kern="120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Manter moral/produtividade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Gerir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sistemas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 TI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Riscos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cadeia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suprimentos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Riscos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contrapartes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Segurança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no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uso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 dados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Fraquezas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no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balanço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Custos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com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plano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de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saúde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32235" y="0"/>
            <a:ext cx="8679530" cy="7620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Principais</a:t>
            </a:r>
            <a:r>
              <a:rPr lang="en-US" sz="2800" b="1" dirty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 </a:t>
            </a:r>
            <a:r>
              <a:rPr lang="en-US" sz="2800" b="1" dirty="0" err="1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preocupações</a:t>
            </a:r>
            <a:r>
              <a:rPr lang="en-US" sz="2800" b="1" dirty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 </a:t>
            </a:r>
            <a:r>
              <a:rPr lang="en-US" sz="2800" b="1" dirty="0" err="1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externas</a:t>
            </a:r>
            <a:r>
              <a:rPr lang="en-US" sz="2800" b="1" dirty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 dos CFOs </a:t>
            </a:r>
            <a:r>
              <a:rPr lang="en-US" sz="2800" b="1" dirty="0" err="1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latino-americanos</a:t>
            </a:r>
            <a:endParaRPr lang="en-US" sz="2800" b="1" dirty="0" smtClean="0">
              <a:solidFill>
                <a:srgbClr val="113C9B"/>
              </a:solidFill>
              <a:latin typeface="Arial"/>
              <a:ea typeface="ＭＳ Ｐゴシック" pitchFamily="-65" charset="-128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95400" y="1219200"/>
            <a:ext cx="6477000" cy="45719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6"/>
          <p:cNvSpPr txBox="1">
            <a:spLocks/>
          </p:cNvSpPr>
          <p:nvPr/>
        </p:nvSpPr>
        <p:spPr bwMode="auto">
          <a:xfrm>
            <a:off x="0" y="6553200"/>
            <a:ext cx="792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Latin American Business Outlook                  Duke University / FGV / CFO Magazine             Set 2013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305800" y="6569075"/>
            <a:ext cx="685800" cy="365125"/>
          </a:xfrm>
        </p:spPr>
        <p:txBody>
          <a:bodyPr/>
          <a:lstStyle/>
          <a:p>
            <a:fld id="{68E996B3-58FE-436F-8CAC-368C5A53B8A6}" type="slidenum">
              <a:rPr lang="en-US" sz="1200" smtClean="0"/>
              <a:pPr/>
              <a:t>3</a:t>
            </a:fld>
            <a:endParaRPr lang="en-US" sz="1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509353"/>
              </p:ext>
            </p:extLst>
          </p:nvPr>
        </p:nvGraphicFramePr>
        <p:xfrm>
          <a:off x="1885949" y="1442719"/>
          <a:ext cx="5528021" cy="4079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7010"/>
                <a:gridCol w="632841"/>
                <a:gridCol w="437817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Demanda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consumidor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Políticas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governo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federal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Risco</a:t>
                      </a:r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cambial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Pressão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preços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dos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competidores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Instabilidade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financeira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global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Impostos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corporativos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Mercado de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capitais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taxas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de </a:t>
                      </a: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juros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Competição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externa</a:t>
                      </a:r>
                      <a:endParaRPr lang="en-US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Inflação</a:t>
                      </a:r>
                      <a:endParaRPr lang="en-US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Custo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de commodities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não-combustíveis</a:t>
                      </a:r>
                      <a:endParaRPr lang="en-US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Regulamentação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financeira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1475" y="1143975"/>
            <a:ext cx="3950525" cy="2261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595750" y="1128150"/>
            <a:ext cx="3950525" cy="2261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84385" y="762000"/>
            <a:ext cx="257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Histórico</a:t>
            </a:r>
            <a:r>
              <a:rPr lang="en-US" dirty="0" smtClean="0"/>
              <a:t> de </a:t>
            </a:r>
            <a:r>
              <a:rPr lang="en-US" dirty="0" err="1" smtClean="0"/>
              <a:t>respostas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94455" y="762000"/>
            <a:ext cx="331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/>
              <a:t>Respostas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em</a:t>
            </a:r>
            <a:r>
              <a:rPr lang="en-US" altLang="zh-CN" dirty="0" smtClean="0"/>
              <a:t> Set 2013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552450" y="2044183"/>
            <a:ext cx="167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Receita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5791200"/>
            <a:ext cx="46270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/>
              <a:t>Nota: Dados </a:t>
            </a:r>
            <a:r>
              <a:rPr lang="en-US" sz="1050" i="1" dirty="0" err="1"/>
              <a:t>representam</a:t>
            </a:r>
            <a:r>
              <a:rPr lang="en-US" sz="1050" i="1" dirty="0"/>
              <a:t> a </a:t>
            </a:r>
            <a:r>
              <a:rPr lang="en-US" sz="1050" i="1" dirty="0" err="1"/>
              <a:t>média</a:t>
            </a:r>
            <a:r>
              <a:rPr lang="en-US" sz="1050" i="1" dirty="0"/>
              <a:t> de </a:t>
            </a:r>
            <a:r>
              <a:rPr lang="en-US" sz="1050" i="1" dirty="0" err="1"/>
              <a:t>cada</a:t>
            </a:r>
            <a:r>
              <a:rPr lang="en-US" sz="1050" i="1" dirty="0"/>
              <a:t> </a:t>
            </a:r>
            <a:r>
              <a:rPr lang="en-US" sz="1050" i="1" dirty="0" err="1"/>
              <a:t>região</a:t>
            </a:r>
            <a:endParaRPr lang="en-US" sz="1050" i="1" dirty="0"/>
          </a:p>
        </p:txBody>
      </p:sp>
      <p:sp>
        <p:nvSpPr>
          <p:cNvPr id="25" name="Footer Placeholder 6"/>
          <p:cNvSpPr txBox="1">
            <a:spLocks/>
          </p:cNvSpPr>
          <p:nvPr/>
        </p:nvSpPr>
        <p:spPr bwMode="auto">
          <a:xfrm>
            <a:off x="0" y="6553200"/>
            <a:ext cx="807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Latin American Business Outlook                  Duke University / FGV / CFO Magazine             Set 2013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9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305800" y="6569075"/>
            <a:ext cx="685800" cy="365125"/>
          </a:xfrm>
        </p:spPr>
        <p:txBody>
          <a:bodyPr/>
          <a:lstStyle/>
          <a:p>
            <a:fld id="{68E996B3-58FE-436F-8CAC-368C5A53B8A6}" type="slidenum">
              <a:rPr lang="en-US" sz="1200" smtClean="0"/>
              <a:pPr/>
              <a:t>4</a:t>
            </a:fld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599005" y="3406420"/>
            <a:ext cx="3950525" cy="2261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4573280" y="3390595"/>
            <a:ext cx="3950525" cy="2261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689219" y="4325677"/>
            <a:ext cx="190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Preço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32235" y="17055"/>
            <a:ext cx="86795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800" b="1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 err="1"/>
              <a:t>Previsão</a:t>
            </a:r>
            <a:r>
              <a:rPr lang="en-US" dirty="0"/>
              <a:t> de </a:t>
            </a:r>
            <a:r>
              <a:rPr lang="en-US" dirty="0" err="1"/>
              <a:t>mudança</a:t>
            </a:r>
            <a:r>
              <a:rPr lang="en-US" dirty="0"/>
              <a:t> %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próximos</a:t>
            </a:r>
            <a:r>
              <a:rPr lang="en-US" dirty="0"/>
              <a:t> 12 </a:t>
            </a:r>
            <a:r>
              <a:rPr lang="en-US" dirty="0" err="1"/>
              <a:t>meses</a:t>
            </a:r>
            <a:endParaRPr lang="en-US" dirty="0"/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020087806"/>
              </p:ext>
            </p:extLst>
          </p:nvPr>
        </p:nvGraphicFramePr>
        <p:xfrm>
          <a:off x="939355" y="1247773"/>
          <a:ext cx="3319463" cy="209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3318334724"/>
              </p:ext>
            </p:extLst>
          </p:nvPr>
        </p:nvGraphicFramePr>
        <p:xfrm>
          <a:off x="887167" y="3456241"/>
          <a:ext cx="3319463" cy="209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1922439566"/>
              </p:ext>
            </p:extLst>
          </p:nvPr>
        </p:nvGraphicFramePr>
        <p:xfrm>
          <a:off x="4786312" y="1143000"/>
          <a:ext cx="3626188" cy="22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1126939999"/>
              </p:ext>
            </p:extLst>
          </p:nvPr>
        </p:nvGraphicFramePr>
        <p:xfrm>
          <a:off x="4725620" y="3405445"/>
          <a:ext cx="3648476" cy="22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4190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23825" y="3406125"/>
            <a:ext cx="3950525" cy="2261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598100" y="3390300"/>
            <a:ext cx="3950525" cy="2261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-710681" y="431113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Investimentos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79240" y="762000"/>
            <a:ext cx="353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Respostas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Set 2013</a:t>
            </a:r>
            <a:endParaRPr lang="en-US" dirty="0"/>
          </a:p>
        </p:txBody>
      </p:sp>
      <p:sp>
        <p:nvSpPr>
          <p:cNvPr id="28" name="Footer Placeholder 6"/>
          <p:cNvSpPr txBox="1">
            <a:spLocks/>
          </p:cNvSpPr>
          <p:nvPr/>
        </p:nvSpPr>
        <p:spPr bwMode="auto">
          <a:xfrm>
            <a:off x="0" y="6553200"/>
            <a:ext cx="792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Latin American Business Outlook                  Duke University / FGV / CFO Magazine             Set 2013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305800" y="6569075"/>
            <a:ext cx="685800" cy="365125"/>
          </a:xfrm>
        </p:spPr>
        <p:txBody>
          <a:bodyPr/>
          <a:lstStyle/>
          <a:p>
            <a:fld id="{68E996B3-58FE-436F-8CAC-368C5A53B8A6}" type="slidenum">
              <a:rPr lang="en-US" sz="1200" smtClean="0"/>
              <a:pPr/>
              <a:t>5</a:t>
            </a:fld>
            <a:endParaRPr lang="en-US" sz="1200" dirty="0"/>
          </a:p>
        </p:txBody>
      </p:sp>
      <p:sp>
        <p:nvSpPr>
          <p:cNvPr id="30" name="Rounded Rectangle 29"/>
          <p:cNvSpPr/>
          <p:nvPr/>
        </p:nvSpPr>
        <p:spPr>
          <a:xfrm>
            <a:off x="602915" y="1141425"/>
            <a:ext cx="3950525" cy="2261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4577190" y="1125895"/>
            <a:ext cx="3950525" cy="2261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-579194" y="2008333"/>
            <a:ext cx="167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Lucro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32235" y="17055"/>
            <a:ext cx="86795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800" b="1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 err="1"/>
              <a:t>Previsão</a:t>
            </a:r>
            <a:r>
              <a:rPr lang="en-US" dirty="0"/>
              <a:t> de </a:t>
            </a:r>
            <a:r>
              <a:rPr lang="en-US" dirty="0" err="1"/>
              <a:t>mudança</a:t>
            </a:r>
            <a:r>
              <a:rPr lang="en-US" dirty="0"/>
              <a:t> %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próximos</a:t>
            </a:r>
            <a:r>
              <a:rPr lang="en-US" dirty="0"/>
              <a:t> 12 </a:t>
            </a:r>
            <a:r>
              <a:rPr lang="en-US" dirty="0" err="1"/>
              <a:t>meses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47800" y="7406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Histórico</a:t>
            </a:r>
            <a:r>
              <a:rPr lang="en-US" dirty="0" smtClean="0"/>
              <a:t> de </a:t>
            </a:r>
            <a:r>
              <a:rPr lang="en-US" dirty="0" err="1" smtClean="0"/>
              <a:t>respostas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0" y="5791200"/>
            <a:ext cx="482073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Nota: </a:t>
            </a:r>
            <a:r>
              <a:rPr lang="en-US" sz="1050" i="1" dirty="0"/>
              <a:t>Dados </a:t>
            </a:r>
            <a:r>
              <a:rPr lang="en-US" sz="1050" i="1" dirty="0" err="1"/>
              <a:t>representam</a:t>
            </a:r>
            <a:r>
              <a:rPr lang="en-US" sz="1050" i="1" dirty="0"/>
              <a:t> a </a:t>
            </a:r>
            <a:r>
              <a:rPr lang="en-US" sz="1050" i="1" dirty="0" err="1"/>
              <a:t>média</a:t>
            </a:r>
            <a:r>
              <a:rPr lang="en-US" sz="1050" i="1" dirty="0"/>
              <a:t> de </a:t>
            </a:r>
            <a:r>
              <a:rPr lang="en-US" sz="1050" i="1" dirty="0" err="1"/>
              <a:t>cada</a:t>
            </a:r>
            <a:r>
              <a:rPr lang="en-US" sz="1050" i="1" dirty="0"/>
              <a:t> </a:t>
            </a:r>
            <a:r>
              <a:rPr lang="en-US" sz="1050" i="1" dirty="0" err="1"/>
              <a:t>região</a:t>
            </a:r>
            <a:r>
              <a:rPr lang="en-US" sz="1050" i="1" dirty="0"/>
              <a:t>, com </a:t>
            </a:r>
            <a:r>
              <a:rPr lang="en-US" sz="1050" i="1" dirty="0" err="1"/>
              <a:t>exceção</a:t>
            </a:r>
            <a:r>
              <a:rPr lang="en-US" sz="1050" i="1" dirty="0"/>
              <a:t>  dos dados </a:t>
            </a:r>
            <a:r>
              <a:rPr lang="en-US" sz="1050" i="1" dirty="0" err="1"/>
              <a:t>para</a:t>
            </a:r>
            <a:r>
              <a:rPr lang="en-US" sz="1050" i="1" dirty="0"/>
              <a:t> </a:t>
            </a:r>
            <a:r>
              <a:rPr lang="en-US" sz="1050" i="1" dirty="0" err="1"/>
              <a:t>América</a:t>
            </a:r>
            <a:r>
              <a:rPr lang="en-US" sz="1050" i="1" dirty="0"/>
              <a:t> Latina </a:t>
            </a:r>
            <a:r>
              <a:rPr lang="en-US" sz="1050" i="1" dirty="0" err="1"/>
              <a:t>em</a:t>
            </a:r>
            <a:r>
              <a:rPr lang="en-US" sz="1050" i="1" dirty="0"/>
              <a:t> </a:t>
            </a:r>
            <a:r>
              <a:rPr lang="en-US" sz="1050" i="1" dirty="0" err="1"/>
              <a:t>Dez</a:t>
            </a:r>
            <a:r>
              <a:rPr lang="en-US" sz="1050" i="1" dirty="0"/>
              <a:t> 2012 </a:t>
            </a:r>
            <a:r>
              <a:rPr lang="en-US" sz="1050" i="1" dirty="0" smtClean="0"/>
              <a:t>e Mar 2013 </a:t>
            </a:r>
            <a:r>
              <a:rPr lang="en-US" sz="1050" i="1" dirty="0" err="1" smtClean="0"/>
              <a:t>que</a:t>
            </a:r>
            <a:r>
              <a:rPr lang="en-US" sz="1050" i="1" dirty="0" smtClean="0"/>
              <a:t> </a:t>
            </a:r>
            <a:r>
              <a:rPr lang="en-US" sz="1050" i="1" dirty="0" err="1"/>
              <a:t>representam</a:t>
            </a:r>
            <a:r>
              <a:rPr lang="en-US" sz="1050" i="1" dirty="0"/>
              <a:t> a </a:t>
            </a:r>
            <a:r>
              <a:rPr lang="en-US" sz="1050" i="1" dirty="0" err="1"/>
              <a:t>mediana</a:t>
            </a:r>
            <a:r>
              <a:rPr lang="en-US" sz="1050" i="1" dirty="0"/>
              <a:t> da </a:t>
            </a:r>
            <a:r>
              <a:rPr lang="en-US" sz="1050" i="1" dirty="0" err="1" smtClean="0"/>
              <a:t>região</a:t>
            </a:r>
            <a:endParaRPr lang="en-US" sz="1050" i="1" dirty="0"/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951101137"/>
              </p:ext>
            </p:extLst>
          </p:nvPr>
        </p:nvGraphicFramePr>
        <p:xfrm>
          <a:off x="939355" y="3488204"/>
          <a:ext cx="3319463" cy="209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2591376141"/>
              </p:ext>
            </p:extLst>
          </p:nvPr>
        </p:nvGraphicFramePr>
        <p:xfrm>
          <a:off x="926827" y="1213510"/>
          <a:ext cx="3319463" cy="209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1722343420"/>
              </p:ext>
            </p:extLst>
          </p:nvPr>
        </p:nvGraphicFramePr>
        <p:xfrm>
          <a:off x="4862512" y="1143000"/>
          <a:ext cx="3443288" cy="22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3317190273"/>
              </p:ext>
            </p:extLst>
          </p:nvPr>
        </p:nvGraphicFramePr>
        <p:xfrm>
          <a:off x="4840042" y="3405445"/>
          <a:ext cx="3443288" cy="22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21475" y="1143975"/>
            <a:ext cx="3950525" cy="2261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595750" y="1128150"/>
            <a:ext cx="3950525" cy="2261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23825" y="3406125"/>
            <a:ext cx="3950525" cy="2261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598100" y="3390300"/>
            <a:ext cx="3950525" cy="2261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781047" y="196283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Número</a:t>
            </a:r>
            <a:r>
              <a:rPr lang="en-US" dirty="0" smtClean="0"/>
              <a:t> de </a:t>
            </a:r>
            <a:r>
              <a:rPr lang="en-US" dirty="0" err="1" smtClean="0"/>
              <a:t>Empregados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-786881" y="4311134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Remuneração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94455" y="762000"/>
            <a:ext cx="331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Respostas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Sept 2013</a:t>
            </a:r>
            <a:endParaRPr lang="en-US" dirty="0"/>
          </a:p>
        </p:txBody>
      </p:sp>
      <p:sp>
        <p:nvSpPr>
          <p:cNvPr id="27" name="Footer Placeholder 6"/>
          <p:cNvSpPr txBox="1">
            <a:spLocks/>
          </p:cNvSpPr>
          <p:nvPr/>
        </p:nvSpPr>
        <p:spPr bwMode="auto">
          <a:xfrm>
            <a:off x="0" y="6553200"/>
            <a:ext cx="792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Latin American Business Outlook                  Duke University / FGV / CFO Magazine             Set 2013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305800" y="6569075"/>
            <a:ext cx="685800" cy="365125"/>
          </a:xfrm>
        </p:spPr>
        <p:txBody>
          <a:bodyPr/>
          <a:lstStyle/>
          <a:p>
            <a:fld id="{68E996B3-58FE-436F-8CAC-368C5A53B8A6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447800" y="7406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Histórico</a:t>
            </a:r>
            <a:r>
              <a:rPr lang="en-US" dirty="0" smtClean="0"/>
              <a:t> de </a:t>
            </a:r>
            <a:r>
              <a:rPr lang="en-US" dirty="0" err="1" smtClean="0"/>
              <a:t>respostas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322762" y="5749007"/>
            <a:ext cx="45506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Nota: </a:t>
            </a:r>
            <a:r>
              <a:rPr lang="en-US" sz="1050" i="1" dirty="0"/>
              <a:t>Dados </a:t>
            </a:r>
            <a:r>
              <a:rPr lang="en-US" sz="1050" i="1" dirty="0" err="1"/>
              <a:t>representam</a:t>
            </a:r>
            <a:r>
              <a:rPr lang="en-US" sz="1050" i="1" dirty="0"/>
              <a:t> a </a:t>
            </a:r>
            <a:r>
              <a:rPr lang="en-US" sz="1050" i="1" dirty="0" err="1"/>
              <a:t>média</a:t>
            </a:r>
            <a:r>
              <a:rPr lang="en-US" sz="1050" i="1" dirty="0"/>
              <a:t> de </a:t>
            </a:r>
            <a:r>
              <a:rPr lang="en-US" sz="1050" i="1" dirty="0" err="1"/>
              <a:t>cada</a:t>
            </a:r>
            <a:r>
              <a:rPr lang="en-US" sz="1050" i="1" dirty="0"/>
              <a:t> </a:t>
            </a:r>
            <a:r>
              <a:rPr lang="en-US" sz="1050" i="1" dirty="0" err="1"/>
              <a:t>região</a:t>
            </a:r>
            <a:r>
              <a:rPr lang="en-US" sz="1050" i="1" dirty="0"/>
              <a:t>, com </a:t>
            </a:r>
            <a:r>
              <a:rPr lang="en-US" sz="1050" i="1" dirty="0" err="1"/>
              <a:t>exceção</a:t>
            </a:r>
            <a:r>
              <a:rPr lang="en-US" sz="1050" i="1" dirty="0"/>
              <a:t>  dos dados </a:t>
            </a:r>
            <a:r>
              <a:rPr lang="en-US" sz="1050" i="1" dirty="0" err="1"/>
              <a:t>para</a:t>
            </a:r>
            <a:r>
              <a:rPr lang="en-US" sz="1050" i="1" dirty="0"/>
              <a:t> </a:t>
            </a:r>
            <a:r>
              <a:rPr lang="en-US" sz="1050" i="1" dirty="0" err="1"/>
              <a:t>América</a:t>
            </a:r>
            <a:r>
              <a:rPr lang="en-US" sz="1050" i="1" dirty="0"/>
              <a:t> Latina </a:t>
            </a:r>
            <a:r>
              <a:rPr lang="en-US" sz="1050" i="1" dirty="0" err="1"/>
              <a:t>em</a:t>
            </a:r>
            <a:r>
              <a:rPr lang="en-US" sz="1050" i="1" dirty="0"/>
              <a:t> </a:t>
            </a:r>
            <a:r>
              <a:rPr lang="en-US" sz="1050" i="1" dirty="0" err="1"/>
              <a:t>Dez</a:t>
            </a:r>
            <a:r>
              <a:rPr lang="en-US" sz="1050" i="1" dirty="0"/>
              <a:t> 2012 </a:t>
            </a:r>
            <a:r>
              <a:rPr lang="en-US" sz="1050" i="1" dirty="0" smtClean="0"/>
              <a:t>e Mar 2013 </a:t>
            </a:r>
            <a:r>
              <a:rPr lang="en-US" sz="1050" i="1" dirty="0" err="1" smtClean="0"/>
              <a:t>que</a:t>
            </a:r>
            <a:r>
              <a:rPr lang="en-US" sz="1050" i="1" dirty="0" smtClean="0"/>
              <a:t> </a:t>
            </a:r>
            <a:r>
              <a:rPr lang="en-US" sz="1050" i="1" dirty="0" err="1"/>
              <a:t>representam</a:t>
            </a:r>
            <a:r>
              <a:rPr lang="en-US" sz="1050" i="1" dirty="0"/>
              <a:t> a </a:t>
            </a:r>
            <a:r>
              <a:rPr lang="en-US" sz="1050" i="1" dirty="0" err="1"/>
              <a:t>mediana</a:t>
            </a:r>
            <a:r>
              <a:rPr lang="en-US" sz="1050" i="1" dirty="0"/>
              <a:t> da </a:t>
            </a:r>
            <a:r>
              <a:rPr lang="en-US" sz="1050" i="1" dirty="0" err="1" smtClean="0"/>
              <a:t>região</a:t>
            </a:r>
            <a:endParaRPr lang="en-US" sz="1050" i="1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32235" y="17055"/>
            <a:ext cx="86795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800" b="1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US" dirty="0" err="1"/>
              <a:t>Previsão</a:t>
            </a:r>
            <a:r>
              <a:rPr lang="en-US" dirty="0"/>
              <a:t> de </a:t>
            </a:r>
            <a:r>
              <a:rPr lang="en-US" dirty="0" err="1"/>
              <a:t>mudança</a:t>
            </a:r>
            <a:r>
              <a:rPr lang="en-US" dirty="0"/>
              <a:t> %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próximos</a:t>
            </a:r>
            <a:r>
              <a:rPr lang="en-US" dirty="0"/>
              <a:t> 12 </a:t>
            </a:r>
            <a:r>
              <a:rPr lang="en-US" dirty="0" err="1"/>
              <a:t>meses</a:t>
            </a:r>
            <a:endParaRPr lang="en-US" dirty="0"/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630928405"/>
              </p:ext>
            </p:extLst>
          </p:nvPr>
        </p:nvGraphicFramePr>
        <p:xfrm>
          <a:off x="909637" y="1193796"/>
          <a:ext cx="3319463" cy="209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3649834387"/>
              </p:ext>
            </p:extLst>
          </p:nvPr>
        </p:nvGraphicFramePr>
        <p:xfrm>
          <a:off x="947737" y="3494084"/>
          <a:ext cx="3319463" cy="209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2179784639"/>
              </p:ext>
            </p:extLst>
          </p:nvPr>
        </p:nvGraphicFramePr>
        <p:xfrm>
          <a:off x="4725619" y="1143000"/>
          <a:ext cx="3725285" cy="22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1358910033"/>
              </p:ext>
            </p:extLst>
          </p:nvPr>
        </p:nvGraphicFramePr>
        <p:xfrm>
          <a:off x="4725619" y="3405445"/>
          <a:ext cx="3725285" cy="224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553200"/>
            <a:ext cx="792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Latin American Business Outlook                  Duke University / FGV / CFO Magazine             Set 2013</a:t>
            </a:r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621475" y="1143975"/>
            <a:ext cx="3950525" cy="2261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595750" y="1128150"/>
            <a:ext cx="3950525" cy="2261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23825" y="3406125"/>
            <a:ext cx="3950525" cy="2261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598100" y="3390300"/>
            <a:ext cx="3950525" cy="2261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32859" y="762000"/>
            <a:ext cx="305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Respostas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Set 2013</a:t>
            </a:r>
            <a:endParaRPr lang="en-US" dirty="0"/>
          </a:p>
        </p:txBody>
      </p:sp>
      <p:sp>
        <p:nvSpPr>
          <p:cNvPr id="2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305800" y="6569075"/>
            <a:ext cx="685800" cy="365125"/>
          </a:xfrm>
        </p:spPr>
        <p:txBody>
          <a:bodyPr/>
          <a:lstStyle/>
          <a:p>
            <a:fld id="{68E996B3-58FE-436F-8CAC-368C5A53B8A6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2286000" y="5791200"/>
            <a:ext cx="46270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/>
              <a:t>Notes: Dados </a:t>
            </a:r>
            <a:r>
              <a:rPr lang="en-US" sz="1050" i="1" dirty="0" err="1"/>
              <a:t>representam</a:t>
            </a:r>
            <a:r>
              <a:rPr lang="en-US" sz="1050" i="1" dirty="0"/>
              <a:t> a </a:t>
            </a:r>
            <a:r>
              <a:rPr lang="en-US" sz="1050" i="1" dirty="0" err="1"/>
              <a:t>média</a:t>
            </a:r>
            <a:r>
              <a:rPr lang="en-US" sz="1050" i="1" dirty="0"/>
              <a:t> de </a:t>
            </a:r>
            <a:r>
              <a:rPr lang="en-US" sz="1050" i="1" dirty="0" err="1"/>
              <a:t>cada</a:t>
            </a:r>
            <a:r>
              <a:rPr lang="en-US" sz="1050" i="1" dirty="0"/>
              <a:t> </a:t>
            </a:r>
            <a:r>
              <a:rPr lang="en-US" sz="1050" i="1" dirty="0" err="1" smtClean="0"/>
              <a:t>região</a:t>
            </a:r>
            <a:r>
              <a:rPr lang="en-US" sz="1050" i="1" dirty="0" smtClean="0"/>
              <a:t> </a:t>
            </a:r>
            <a:r>
              <a:rPr lang="en-US" sz="1050" i="1" dirty="0" err="1" smtClean="0"/>
              <a:t>ou</a:t>
            </a:r>
            <a:r>
              <a:rPr lang="en-US" sz="1050" i="1" dirty="0" smtClean="0"/>
              <a:t> </a:t>
            </a:r>
            <a:r>
              <a:rPr lang="en-US" sz="1050" i="1" dirty="0" err="1" smtClean="0"/>
              <a:t>país</a:t>
            </a:r>
            <a:endParaRPr lang="en-US" sz="1050" i="1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1086" y="49360"/>
            <a:ext cx="8814314" cy="762000"/>
          </a:xfrm>
        </p:spPr>
        <p:txBody>
          <a:bodyPr lIns="0" rIns="0"/>
          <a:lstStyle/>
          <a:p>
            <a:pPr lvl="0" eaLnBrk="1" hangingPunct="1">
              <a:spcBef>
                <a:spcPct val="30000"/>
              </a:spcBef>
              <a:defRPr/>
            </a:pPr>
            <a:r>
              <a:rPr lang="pt-BR" sz="2800" b="1" dirty="0" smtClean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Índice de Otimismo Empresarial </a:t>
            </a:r>
            <a:br>
              <a:rPr lang="pt-BR" sz="2800" b="1" dirty="0" smtClean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</a:br>
            <a:r>
              <a:rPr lang="pt-BR" sz="2800" b="1" dirty="0" smtClean="0">
                <a:solidFill>
                  <a:srgbClr val="113C9B"/>
                </a:solidFill>
                <a:latin typeface="Arial"/>
                <a:ea typeface="ＭＳ Ｐゴシック" pitchFamily="-65" charset="-128"/>
                <a:cs typeface="Arial"/>
              </a:rPr>
              <a:t>(escala de 0 a 100)</a:t>
            </a:r>
            <a:endParaRPr lang="pt-BR" sz="2800" b="1" dirty="0">
              <a:solidFill>
                <a:srgbClr val="113C9B"/>
              </a:solidFill>
              <a:latin typeface="Arial"/>
              <a:ea typeface="ＭＳ Ｐゴシック" pitchFamily="-65" charset="-128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781047" y="190869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País / </a:t>
            </a:r>
            <a:r>
              <a:rPr lang="en-US" dirty="0" err="1" smtClean="0"/>
              <a:t>Região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-786881" y="4434959"/>
            <a:ext cx="213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Própria</a:t>
            </a:r>
            <a:r>
              <a:rPr lang="en-US" dirty="0" smtClean="0"/>
              <a:t> </a:t>
            </a:r>
            <a:r>
              <a:rPr lang="en-US" dirty="0" err="1" smtClean="0"/>
              <a:t>Empresa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47800" y="7406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Histórico</a:t>
            </a:r>
            <a:r>
              <a:rPr lang="en-US" dirty="0" smtClean="0"/>
              <a:t> de </a:t>
            </a:r>
            <a:r>
              <a:rPr lang="en-US" dirty="0" err="1" smtClean="0"/>
              <a:t>respostas</a:t>
            </a:r>
            <a:endParaRPr lang="en-US" dirty="0"/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262886016"/>
              </p:ext>
            </p:extLst>
          </p:nvPr>
        </p:nvGraphicFramePr>
        <p:xfrm>
          <a:off x="938212" y="1219200"/>
          <a:ext cx="3319463" cy="209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447459635"/>
              </p:ext>
            </p:extLst>
          </p:nvPr>
        </p:nvGraphicFramePr>
        <p:xfrm>
          <a:off x="937005" y="3505200"/>
          <a:ext cx="3319463" cy="209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1578926862"/>
              </p:ext>
            </p:extLst>
          </p:nvPr>
        </p:nvGraphicFramePr>
        <p:xfrm>
          <a:off x="4913630" y="1210229"/>
          <a:ext cx="3319463" cy="209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1875724716"/>
              </p:ext>
            </p:extLst>
          </p:nvPr>
        </p:nvGraphicFramePr>
        <p:xfrm>
          <a:off x="4969668" y="3447254"/>
          <a:ext cx="3319463" cy="209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553200"/>
            <a:ext cx="792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Latin American Business Outlook                  Duke University / FGV / CFO Magazine             Set 2013</a:t>
            </a:r>
            <a:endParaRPr lang="en-US" sz="1200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57200" y="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Efeito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do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Aumento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da Taxa de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Juros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113C9B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charset="-128"/>
            </a:endParaRPr>
          </a:p>
        </p:txBody>
      </p:sp>
      <p:sp>
        <p:nvSpPr>
          <p:cNvPr id="2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305800" y="6569075"/>
            <a:ext cx="685800" cy="365125"/>
          </a:xfrm>
        </p:spPr>
        <p:txBody>
          <a:bodyPr/>
          <a:lstStyle/>
          <a:p>
            <a:fld id="{68E996B3-58FE-436F-8CAC-368C5A53B8A6}" type="slidenum">
              <a:rPr lang="en-US" sz="1200" smtClean="0"/>
              <a:pPr/>
              <a:t>8</a:t>
            </a:fld>
            <a:endParaRPr lang="en-US" sz="1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27795773"/>
              </p:ext>
            </p:extLst>
          </p:nvPr>
        </p:nvGraphicFramePr>
        <p:xfrm>
          <a:off x="457200" y="1585559"/>
          <a:ext cx="8191500" cy="3725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42444" y="766469"/>
            <a:ext cx="8277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  <a:ea typeface="Times New Roman" panose="02020603050405020304" pitchFamily="18" charset="0"/>
              </a:rPr>
              <a:t>Se a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referência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da taxa de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juros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longo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prazo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aumentar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ea typeface="Times New Roman" panose="02020603050405020304" pitchFamily="18" charset="0"/>
              </a:rPr>
              <a:t>1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%/2%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ao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final de 2013,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como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isso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afetar</a:t>
            </a:r>
            <a:r>
              <a:rPr lang="en-US" dirty="0" err="1">
                <a:latin typeface="+mn-lt"/>
                <a:ea typeface="Times New Roman" panose="02020603050405020304" pitchFamily="18" charset="0"/>
              </a:rPr>
              <a:t>á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seus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planos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para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:</a:t>
            </a:r>
            <a:endParaRPr lang="en-US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2445" y="5325295"/>
            <a:ext cx="8277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Note: 26,3% dos CFOs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latino-americanos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esperam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que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a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referência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da taxa de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juros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de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longo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prazo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aumente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1%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ao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final de 2013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enquanto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que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6,2% dos CFOs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latino-americanos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esperam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um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aumento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de 2% no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mesmo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200" i="1" dirty="0" err="1" smtClean="0">
                <a:latin typeface="+mn-lt"/>
                <a:ea typeface="Times New Roman" panose="02020603050405020304" pitchFamily="18" charset="0"/>
              </a:rPr>
              <a:t>período</a:t>
            </a:r>
            <a:r>
              <a:rPr lang="en-US" sz="1200" i="1" dirty="0" smtClean="0">
                <a:latin typeface="+mn-lt"/>
                <a:ea typeface="Times New Roman" panose="02020603050405020304" pitchFamily="18" charset="0"/>
              </a:rPr>
              <a:t>.</a:t>
            </a:r>
            <a:endParaRPr lang="en-US" sz="1200" i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2250" y="4561566"/>
            <a:ext cx="1613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n-lt"/>
              </a:rPr>
              <a:t>Financiamento</a:t>
            </a:r>
            <a:endParaRPr lang="en-US" sz="16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3041" y="4465935"/>
            <a:ext cx="2649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n-lt"/>
              </a:rPr>
              <a:t>Empregados</a:t>
            </a:r>
            <a:r>
              <a:rPr lang="en-US" sz="1600" b="1" dirty="0" smtClean="0">
                <a:latin typeface="+mn-lt"/>
              </a:rPr>
              <a:t> de tempo integral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928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0" y="6553200"/>
            <a:ext cx="792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/>
              <a:t>Latin American Business Outlook                  Duke University / FGV / CFO Magazine             Set 2013</a:t>
            </a:r>
            <a:endParaRPr lang="en-US" sz="1200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57200" y="93865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Obtenção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de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Crédito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de Longo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Prazo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nos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Últimos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 3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113C9B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charset="-128"/>
              </a:rPr>
              <a:t>meses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113C9B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charset="-128"/>
            </a:endParaRPr>
          </a:p>
        </p:txBody>
      </p:sp>
      <p:sp>
        <p:nvSpPr>
          <p:cNvPr id="2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305800" y="6569075"/>
            <a:ext cx="685800" cy="365125"/>
          </a:xfrm>
        </p:spPr>
        <p:txBody>
          <a:bodyPr/>
          <a:lstStyle/>
          <a:p>
            <a:fld id="{68E996B3-58FE-436F-8CAC-368C5A53B8A6}" type="slidenum">
              <a:rPr lang="en-US" sz="1200" smtClean="0"/>
              <a:pPr/>
              <a:t>9</a:t>
            </a:fld>
            <a:endParaRPr lang="en-US" sz="1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63343516"/>
              </p:ext>
            </p:extLst>
          </p:nvPr>
        </p:nvGraphicFramePr>
        <p:xfrm>
          <a:off x="457199" y="1316724"/>
          <a:ext cx="8454565" cy="464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42444" y="908988"/>
            <a:ext cx="8277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Nos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últimos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anos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, a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sua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companhia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obteve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crédito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longo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+mn-lt"/>
                <a:ea typeface="Times New Roman" panose="02020603050405020304" pitchFamily="18" charset="0"/>
              </a:rPr>
              <a:t>prazo</a:t>
            </a:r>
            <a:r>
              <a:rPr lang="en-US" dirty="0" smtClean="0">
                <a:latin typeface="+mn-lt"/>
                <a:ea typeface="Times New Roman" panose="02020603050405020304" pitchFamily="18" charset="0"/>
              </a:rPr>
              <a:t>?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2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50782</TotalTime>
  <Words>715</Words>
  <Application>Microsoft Office PowerPoint</Application>
  <PresentationFormat>On-screen Show (4:3)</PresentationFormat>
  <Paragraphs>129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宋体</vt:lpstr>
      <vt:lpstr>Arial</vt:lpstr>
      <vt:lpstr>Calibri</vt:lpstr>
      <vt:lpstr>Times New Roman</vt:lpstr>
      <vt:lpstr>Office Theme</vt:lpstr>
      <vt:lpstr>Latin American Business Outlook Parte do Global Business Outlook</vt:lpstr>
      <vt:lpstr>Principais preocupações internas dos CFOs latino-americanos</vt:lpstr>
      <vt:lpstr>Principais preocupações externas dos CFOs latino-americanos</vt:lpstr>
      <vt:lpstr>PowerPoint Presentation</vt:lpstr>
      <vt:lpstr>PowerPoint Presentation</vt:lpstr>
      <vt:lpstr>PowerPoint Presentation</vt:lpstr>
      <vt:lpstr>Índice de Otimismo Empresarial  (escala de 0 a 100)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Fuqua School of Business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sps12</dc:creator>
  <cp:lastModifiedBy>Song Ma</cp:lastModifiedBy>
  <cp:revision>1126</cp:revision>
  <dcterms:created xsi:type="dcterms:W3CDTF">2009-09-18T15:15:30Z</dcterms:created>
  <dcterms:modified xsi:type="dcterms:W3CDTF">2013-09-09T13:46:49Z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ce2010EditCount">
    <vt:lpwstr>1</vt:lpwstr>
  </property>
  <property fmtid="{D5CDD505-2E9C-101B-9397-08002B2CF9AE}" pid="3" name="Office2003EditCount">
    <vt:lpwstr>0</vt:lpwstr>
  </property>
  <property fmtid="{D5CDD505-2E9C-101B-9397-08002B2CF9AE}" pid="4" name="LastEditedOfficeVersion">
    <vt:lpwstr>Office2010</vt:lpwstr>
  </property>
  <property fmtid="{D5CDD505-2E9C-101B-9397-08002B2CF9AE}" pid="5" name="Office2010WasSaved">
    <vt:lpwstr>1</vt:lpwstr>
  </property>
</Properties>
</file>